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Gothic A1 Black" panose="020B0600000101010101" charset="-127"/>
      <p:regular r:id="rId32"/>
      <p:bold r:id="rId33"/>
    </p:embeddedFont>
    <p:embeddedFont>
      <p:font typeface="Gothic A1 Bold" panose="020B0600000101010101" charset="-127"/>
      <p:regular r:id="rId34"/>
      <p:bold r:id="rId35"/>
    </p:embeddedFont>
    <p:embeddedFont>
      <p:font typeface="Gothic A1 Bold Bold" panose="020B0600000101010101" charset="-127"/>
      <p:regular r:id="rId36"/>
      <p:bold r:id="rId37"/>
    </p:embeddedFont>
    <p:embeddedFont>
      <p:font typeface="Gothic A1 Light Bold" panose="020B0600000101010101" charset="-127"/>
      <p:regular r:id="rId38"/>
    </p:embeddedFont>
    <p:embeddedFont>
      <p:font typeface="Gothic A1 Medium" panose="020B0600000101010101" charset="-127"/>
      <p:regular r:id="rId39"/>
    </p:embeddedFont>
    <p:embeddedFont>
      <p:font typeface="Gothic A1 Medium Bold" panose="020B0600000101010101" charset="-127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Open Sauce" panose="020B0600000101010101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 autoAdjust="0"/>
    <p:restoredTop sz="96197" autoAdjust="0"/>
  </p:normalViewPr>
  <p:slideViewPr>
    <p:cSldViewPr>
      <p:cViewPr varScale="1">
        <p:scale>
          <a:sx n="55" d="100"/>
          <a:sy n="55" d="100"/>
        </p:scale>
        <p:origin x="65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A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457336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97913" y="628483"/>
            <a:ext cx="14134484" cy="422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endParaRPr/>
          </a:p>
          <a:p>
            <a:pPr>
              <a:lnSpc>
                <a:spcPts val="10624"/>
              </a:lnSpc>
            </a:pPr>
            <a:r>
              <a:rPr lang="en-US" sz="8499" spc="-169">
                <a:solidFill>
                  <a:srgbClr val="FFFFFF"/>
                </a:solidFill>
                <a:latin typeface="Gothic A1 Black"/>
              </a:rPr>
              <a:t> 잇-북(IT-Book)</a:t>
            </a:r>
          </a:p>
          <a:p>
            <a:pPr>
              <a:lnSpc>
                <a:spcPts val="10624"/>
              </a:lnSpc>
            </a:pPr>
            <a:endParaRPr lang="en-US" sz="8499" spc="-169">
              <a:solidFill>
                <a:srgbClr val="FFFFFF"/>
              </a:solidFill>
              <a:latin typeface="Gothic A1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78841" y="3727284"/>
            <a:ext cx="14134484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-150">
                <a:solidFill>
                  <a:srgbClr val="0B3B7B"/>
                </a:solidFill>
                <a:latin typeface="Gothic A1 Bold"/>
              </a:rPr>
              <a:t>IT 도서 대여 중개 서비스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 spc="-150">
              <a:solidFill>
                <a:srgbClr val="0B3B7B"/>
              </a:solidFill>
              <a:latin typeface="Gothic A1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068649" y="6740677"/>
            <a:ext cx="7500840" cy="2367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3099">
                <a:solidFill>
                  <a:srgbClr val="0B3B7B"/>
                </a:solidFill>
                <a:ea typeface="Gothic A1 Medium Bold"/>
              </a:rPr>
              <a:t>지도 교수 : 공기석 교수님 (서명)</a:t>
            </a:r>
          </a:p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3099">
                <a:solidFill>
                  <a:srgbClr val="0B3B7B"/>
                </a:solidFill>
                <a:ea typeface="Gothic A1 Medium Bold"/>
              </a:rPr>
              <a:t>팀장 : 2020158048 황장현</a:t>
            </a:r>
          </a:p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3099">
                <a:solidFill>
                  <a:srgbClr val="0B3B7B"/>
                </a:solidFill>
                <a:ea typeface="Gothic A1 Medium Bold"/>
              </a:rPr>
              <a:t>팀원 : 2019158002 강지원</a:t>
            </a:r>
          </a:p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3099">
                <a:solidFill>
                  <a:srgbClr val="0B3B7B"/>
                </a:solidFill>
                <a:ea typeface="Gothic A1 Medium Bold"/>
              </a:rPr>
              <a:t>팀원 : 2019158024 이다희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6398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34741" y="1705886"/>
            <a:ext cx="15463446" cy="8223740"/>
            <a:chOff x="0" y="0"/>
            <a:chExt cx="4072677" cy="21659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72677" cy="2165923"/>
            </a:xfrm>
            <a:custGeom>
              <a:avLst/>
              <a:gdLst/>
              <a:ahLst/>
              <a:cxnLst/>
              <a:rect l="l" t="t" r="r" b="b"/>
              <a:pathLst>
                <a:path w="4072677" h="2165923">
                  <a:moveTo>
                    <a:pt x="0" y="0"/>
                  </a:moveTo>
                  <a:lnTo>
                    <a:pt x="4072677" y="0"/>
                  </a:lnTo>
                  <a:lnTo>
                    <a:pt x="4072677" y="2165923"/>
                  </a:lnTo>
                  <a:lnTo>
                    <a:pt x="0" y="2165923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606" y="63908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"/>
              </a:rPr>
              <a:t>개발 목표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9813" y="1978299"/>
            <a:ext cx="7340264" cy="73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09" lvl="1" indent="-410205" algn="just">
              <a:lnSpc>
                <a:spcPts val="5319"/>
              </a:lnSpc>
              <a:buFont typeface="Arial"/>
              <a:buChar char="•"/>
            </a:pPr>
            <a:r>
              <a:rPr lang="en-US" sz="3799" spc="-94">
                <a:solidFill>
                  <a:srgbClr val="494949"/>
                </a:solidFill>
                <a:ea typeface="Gothic A1 Medium Bold"/>
              </a:rPr>
              <a:t>최종 목표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32310" y="2691723"/>
            <a:ext cx="14906943" cy="1491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-  IT 서적을 대여자와 제공자 간 실시간 채팅 기능을 통해 대여 시스템을 구현하고 해당 서적 관련 IT 강의를 시청할 수 있는 안드로이드/IOS 앱 서비스 개발   </a:t>
            </a:r>
          </a:p>
          <a:p>
            <a:pPr algn="just">
              <a:lnSpc>
                <a:spcPts val="4042"/>
              </a:lnSpc>
            </a:pPr>
            <a:r>
              <a:rPr lang="en-US" sz="2887" spc="-72">
                <a:solidFill>
                  <a:srgbClr val="494949"/>
                </a:solidFill>
                <a:latin typeface="Gothic A1 Medium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9813" y="3786781"/>
            <a:ext cx="7340264" cy="73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09" lvl="1" indent="-410205" algn="just">
              <a:lnSpc>
                <a:spcPts val="5319"/>
              </a:lnSpc>
              <a:buFont typeface="Arial"/>
              <a:buChar char="•"/>
            </a:pPr>
            <a:r>
              <a:rPr lang="en-US" sz="3799" spc="-94">
                <a:solidFill>
                  <a:srgbClr val="494949"/>
                </a:solidFill>
                <a:ea typeface="Gothic A1 Medium Bold"/>
              </a:rPr>
              <a:t>최종 목표로 하는 성능 지표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32310" y="4499887"/>
            <a:ext cx="14906943" cy="337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 - IT 도서 권 수 : 약 10,000권(e-book x)</a:t>
            </a:r>
          </a:p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 - </a:t>
            </a:r>
            <a:r>
              <a:rPr lang="en-US" sz="2659" spc="-66">
                <a:solidFill>
                  <a:srgbClr val="494949"/>
                </a:solidFill>
                <a:ea typeface="Gothic A1 Medium"/>
              </a:rPr>
              <a:t>앱 반응 속도 : 2초 이내</a:t>
            </a:r>
          </a:p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 - </a:t>
            </a:r>
            <a:r>
              <a:rPr lang="en-US" sz="2659" spc="-66">
                <a:solidFill>
                  <a:srgbClr val="494949"/>
                </a:solidFill>
                <a:ea typeface="Gothic A1 Medium"/>
              </a:rPr>
              <a:t>동시 접속자 수 : 5분 동안 최대 1000명</a:t>
            </a:r>
          </a:p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 - IT 유튜브 강의 목록 : 분야별 10개 </a:t>
            </a:r>
          </a:p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 - </a:t>
            </a:r>
            <a:r>
              <a:rPr lang="en-US" sz="2659" spc="-66">
                <a:solidFill>
                  <a:srgbClr val="494949"/>
                </a:solidFill>
                <a:ea typeface="Gothic A1 Medium"/>
              </a:rPr>
              <a:t>실시간 채팅 반응 속도 : 5초 이내</a:t>
            </a:r>
          </a:p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 </a:t>
            </a:r>
          </a:p>
          <a:p>
            <a:pPr algn="just">
              <a:lnSpc>
                <a:spcPts val="4042"/>
              </a:lnSpc>
            </a:pPr>
            <a:r>
              <a:rPr lang="en-US" sz="2887" spc="-72">
                <a:solidFill>
                  <a:srgbClr val="494949"/>
                </a:solidFill>
                <a:latin typeface="Gothic A1 Medium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9813" y="7006209"/>
            <a:ext cx="7340264" cy="73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09" lvl="1" indent="-410205" algn="just">
              <a:lnSpc>
                <a:spcPts val="5319"/>
              </a:lnSpc>
              <a:buFont typeface="Arial"/>
              <a:buChar char="•"/>
            </a:pPr>
            <a:r>
              <a:rPr lang="en-US" sz="3799" spc="-94">
                <a:solidFill>
                  <a:srgbClr val="494949"/>
                </a:solidFill>
                <a:ea typeface="Gothic A1 Medium Bold"/>
              </a:rPr>
              <a:t>연구 개발 효과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2993" y="7759027"/>
            <a:ext cx="14906943" cy="337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 - 값비싼 도서 구매에 대한 부담을 덜어 줌</a:t>
            </a:r>
          </a:p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 - 장기간 방치되어 있는 책의 활용도를 높여 줌</a:t>
            </a:r>
          </a:p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 - 도서관이나 중고 거래 사이트에서 없는 책을 개인을 통해 얻을 수 있음</a:t>
            </a:r>
          </a:p>
          <a:p>
            <a:pPr algn="just">
              <a:lnSpc>
                <a:spcPts val="3723"/>
              </a:lnSpc>
            </a:pPr>
            <a:endParaRPr lang="en-US" sz="2659" spc="-66">
              <a:solidFill>
                <a:srgbClr val="494949"/>
              </a:solidFill>
              <a:latin typeface="Gothic A1 Medium"/>
            </a:endParaRPr>
          </a:p>
          <a:p>
            <a:pPr algn="just">
              <a:lnSpc>
                <a:spcPts val="3723"/>
              </a:lnSpc>
            </a:pPr>
            <a:endParaRPr lang="en-US" sz="2659" spc="-66">
              <a:solidFill>
                <a:srgbClr val="494949"/>
              </a:solidFill>
              <a:latin typeface="Gothic A1 Medium"/>
            </a:endParaRPr>
          </a:p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 </a:t>
            </a:r>
          </a:p>
          <a:p>
            <a:pPr algn="just">
              <a:lnSpc>
                <a:spcPts val="4042"/>
              </a:lnSpc>
            </a:pPr>
            <a:r>
              <a:rPr lang="en-US" sz="2887" spc="-72">
                <a:solidFill>
                  <a:srgbClr val="494949"/>
                </a:solidFill>
                <a:latin typeface="Gothic A1 Medium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219885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80606" y="1783965"/>
            <a:ext cx="15463446" cy="8223740"/>
            <a:chOff x="0" y="0"/>
            <a:chExt cx="4072677" cy="21659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72677" cy="2165923"/>
            </a:xfrm>
            <a:custGeom>
              <a:avLst/>
              <a:gdLst/>
              <a:ahLst/>
              <a:cxnLst/>
              <a:rect l="l" t="t" r="r" b="b"/>
              <a:pathLst>
                <a:path w="4072677" h="2165923">
                  <a:moveTo>
                    <a:pt x="0" y="0"/>
                  </a:moveTo>
                  <a:lnTo>
                    <a:pt x="4072677" y="0"/>
                  </a:lnTo>
                  <a:lnTo>
                    <a:pt x="4072677" y="2165923"/>
                  </a:lnTo>
                  <a:lnTo>
                    <a:pt x="0" y="2165923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606" y="757922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"/>
              </a:rPr>
              <a:t>개발 범위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5677" y="2056379"/>
            <a:ext cx="7340264" cy="139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09" lvl="1" indent="-410205" algn="just">
              <a:lnSpc>
                <a:spcPts val="5319"/>
              </a:lnSpc>
              <a:buFont typeface="Arial"/>
              <a:buChar char="•"/>
            </a:pPr>
            <a:r>
              <a:rPr lang="en-US" sz="3799" spc="-94">
                <a:solidFill>
                  <a:srgbClr val="494949"/>
                </a:solidFill>
                <a:latin typeface="Gothic A1 Medium Bold"/>
              </a:rPr>
              <a:t> IT 서적 대여 기능</a:t>
            </a: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78175" y="2769803"/>
            <a:ext cx="14906943" cy="400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- 일반 IT서적 대여</a:t>
            </a:r>
          </a:p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-  IT 전공책 대여</a:t>
            </a:r>
          </a:p>
          <a:p>
            <a:pPr marL="623445" lvl="1" indent="-311723" algn="just">
              <a:lnSpc>
                <a:spcPts val="4042"/>
              </a:lnSpc>
              <a:buFont typeface="Arial"/>
              <a:buChar char="•"/>
            </a:pPr>
            <a:r>
              <a:rPr lang="en-US" sz="2887" spc="-72">
                <a:solidFill>
                  <a:srgbClr val="494949"/>
                </a:solidFill>
                <a:latin typeface="Gothic A1 Medium"/>
              </a:rPr>
              <a:t>#해시태그 기능 – 도서 등록, 검색</a:t>
            </a:r>
          </a:p>
          <a:p>
            <a:pPr marL="623445" lvl="1" indent="-311723" algn="just">
              <a:lnSpc>
                <a:spcPts val="4042"/>
              </a:lnSpc>
              <a:buFont typeface="Arial"/>
              <a:buChar char="•"/>
            </a:pPr>
            <a:r>
              <a:rPr lang="en-US" sz="2887" spc="-72">
                <a:solidFill>
                  <a:srgbClr val="494949"/>
                </a:solidFill>
                <a:ea typeface="Gothic A1 Medium"/>
              </a:rPr>
              <a:t>제공자 - 등록양식 제공</a:t>
            </a:r>
          </a:p>
          <a:p>
            <a:pPr marL="623445" lvl="1" indent="-311723" algn="just">
              <a:lnSpc>
                <a:spcPts val="4042"/>
              </a:lnSpc>
              <a:buFont typeface="Arial"/>
              <a:buChar char="•"/>
            </a:pPr>
            <a:r>
              <a:rPr lang="en-US" sz="2887" spc="-72">
                <a:solidFill>
                  <a:srgbClr val="494949"/>
                </a:solidFill>
                <a:ea typeface="Gothic A1 Medium"/>
              </a:rPr>
              <a:t>대여자 - 책 목록 기능</a:t>
            </a:r>
          </a:p>
          <a:p>
            <a:pPr marL="623445" lvl="1" indent="-311723" algn="just">
              <a:lnSpc>
                <a:spcPts val="4042"/>
              </a:lnSpc>
              <a:buFont typeface="Arial"/>
              <a:buChar char="•"/>
            </a:pPr>
            <a:r>
              <a:rPr lang="en-US" sz="2887" spc="-72">
                <a:solidFill>
                  <a:srgbClr val="494949"/>
                </a:solidFill>
                <a:ea typeface="Gothic A1 Medium"/>
              </a:rPr>
              <a:t>제공자, 대여자 - 실시간 채팅기능</a:t>
            </a:r>
          </a:p>
          <a:p>
            <a:pPr marL="623445" lvl="1" indent="-311723" algn="just">
              <a:lnSpc>
                <a:spcPts val="4042"/>
              </a:lnSpc>
              <a:buFont typeface="Arial"/>
              <a:buChar char="•"/>
            </a:pPr>
            <a:r>
              <a:rPr lang="en-US" sz="2887" spc="-72">
                <a:solidFill>
                  <a:srgbClr val="494949"/>
                </a:solidFill>
                <a:ea typeface="Gothic A1 Medium"/>
              </a:rPr>
              <a:t>제공자, 대여자 - 결제 및 실물 교환</a:t>
            </a:r>
          </a:p>
          <a:p>
            <a:pPr algn="just">
              <a:lnSpc>
                <a:spcPts val="4042"/>
              </a:lnSpc>
            </a:pPr>
            <a:endParaRPr lang="en-US" sz="2887" spc="-72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03736" y="7052276"/>
            <a:ext cx="7340264" cy="2065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spc="-94">
                <a:solidFill>
                  <a:srgbClr val="494949"/>
                </a:solidFill>
                <a:latin typeface="Gothic A1 Medium Bold"/>
              </a:rPr>
              <a:t>2.  IT 강의 시청 기능</a:t>
            </a: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78175" y="7757126"/>
            <a:ext cx="14906943" cy="2529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- 강의 시청 기능</a:t>
            </a:r>
          </a:p>
          <a:p>
            <a:pPr marL="623445" lvl="1" indent="-311723" algn="just">
              <a:lnSpc>
                <a:spcPts val="4042"/>
              </a:lnSpc>
              <a:buFont typeface="Arial"/>
              <a:buChar char="•"/>
            </a:pPr>
            <a:r>
              <a:rPr lang="en-US" sz="2887" spc="-72">
                <a:solidFill>
                  <a:srgbClr val="494949"/>
                </a:solidFill>
                <a:ea typeface="Gothic A1 Medium"/>
              </a:rPr>
              <a:t>유튜브 조회수 순으로 상위 10위 출력</a:t>
            </a:r>
          </a:p>
          <a:p>
            <a:pPr marL="623445" lvl="1" indent="-311723" algn="just">
              <a:lnSpc>
                <a:spcPts val="4042"/>
              </a:lnSpc>
              <a:buFont typeface="Arial"/>
              <a:buChar char="•"/>
            </a:pPr>
            <a:r>
              <a:rPr lang="en-US" sz="2887" spc="-72">
                <a:solidFill>
                  <a:srgbClr val="494949"/>
                </a:solidFill>
                <a:latin typeface="Gothic A1 Medium"/>
              </a:rPr>
              <a:t>#해시태그기능 → 범위별 영상 보여주기</a:t>
            </a:r>
          </a:p>
          <a:p>
            <a:pPr algn="just">
              <a:lnSpc>
                <a:spcPts val="4042"/>
              </a:lnSpc>
            </a:pPr>
            <a:endParaRPr lang="en-US" sz="2887" spc="-72">
              <a:solidFill>
                <a:srgbClr val="494949"/>
              </a:solidFill>
              <a:latin typeface="Gothic A1 Medium"/>
            </a:endParaRPr>
          </a:p>
          <a:p>
            <a:pPr algn="just">
              <a:lnSpc>
                <a:spcPts val="4042"/>
              </a:lnSpc>
            </a:pPr>
            <a:endParaRPr lang="en-US" sz="2887" spc="-72">
              <a:solidFill>
                <a:srgbClr val="494949"/>
              </a:solidFill>
              <a:latin typeface="Gothic A1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118050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80606" y="1591284"/>
            <a:ext cx="15463446" cy="8469505"/>
            <a:chOff x="0" y="0"/>
            <a:chExt cx="4072677" cy="22306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72677" cy="2230651"/>
            </a:xfrm>
            <a:custGeom>
              <a:avLst/>
              <a:gdLst/>
              <a:ahLst/>
              <a:cxnLst/>
              <a:rect l="l" t="t" r="r" b="b"/>
              <a:pathLst>
                <a:path w="4072677" h="2230651">
                  <a:moveTo>
                    <a:pt x="0" y="0"/>
                  </a:moveTo>
                  <a:lnTo>
                    <a:pt x="4072677" y="0"/>
                  </a:lnTo>
                  <a:lnTo>
                    <a:pt x="4072677" y="2230651"/>
                  </a:lnTo>
                  <a:lnTo>
                    <a:pt x="0" y="22306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606" y="656087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"/>
              </a:rPr>
              <a:t>개발 내용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5677" y="1852708"/>
            <a:ext cx="7340264" cy="139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09" lvl="1" indent="-410205" algn="just">
              <a:lnSpc>
                <a:spcPts val="5319"/>
              </a:lnSpc>
              <a:buFont typeface="Arial"/>
              <a:buChar char="•"/>
            </a:pPr>
            <a:r>
              <a:rPr lang="en-US" sz="3799" spc="-94">
                <a:solidFill>
                  <a:srgbClr val="494949"/>
                </a:solidFill>
                <a:latin typeface="Gothic A1 Medium Bold"/>
              </a:rPr>
              <a:t> IT 서적 대여 기능</a:t>
            </a: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78175" y="2518824"/>
            <a:ext cx="15165877" cy="416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- 도서 등록 : IT 서적 제공자가 </a:t>
            </a:r>
            <a:r>
              <a:rPr lang="en-US" sz="2659" u="sng" spc="-66">
                <a:solidFill>
                  <a:srgbClr val="494949"/>
                </a:solidFill>
                <a:ea typeface="Gothic A1 Medium Bold"/>
              </a:rPr>
              <a:t>해시태그</a:t>
            </a:r>
            <a:r>
              <a:rPr lang="en-US" sz="2659" spc="-66">
                <a:solidFill>
                  <a:srgbClr val="494949"/>
                </a:solidFill>
                <a:latin typeface="Gothic A1 Medium"/>
              </a:rPr>
              <a:t> 기능을 사용하여 손쉽게 해당 서적과 비슷한 서적을 찾을 수 있게 함</a:t>
            </a:r>
          </a:p>
          <a:p>
            <a:pPr marL="531048" lvl="1" indent="-265524" algn="just">
              <a:lnSpc>
                <a:spcPts val="3443"/>
              </a:lnSpc>
              <a:buFont typeface="Arial"/>
              <a:buChar char="•"/>
            </a:pPr>
            <a:r>
              <a:rPr lang="en-US" sz="2459" spc="-61">
                <a:solidFill>
                  <a:srgbClr val="494949"/>
                </a:solidFill>
                <a:latin typeface="Gothic A1 Medium"/>
              </a:rPr>
              <a:t>Django taggit 라이브러리 사용</a:t>
            </a:r>
          </a:p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- 제공자와 대여자 간의 </a:t>
            </a:r>
            <a:r>
              <a:rPr lang="en-US" sz="2659" u="sng" spc="-66">
                <a:solidFill>
                  <a:srgbClr val="494949"/>
                </a:solidFill>
                <a:ea typeface="Gothic A1 Medium Bold"/>
              </a:rPr>
              <a:t>실시간 채팅</a:t>
            </a:r>
            <a:r>
              <a:rPr lang="en-US" sz="2659" spc="-66">
                <a:solidFill>
                  <a:srgbClr val="494949"/>
                </a:solidFill>
                <a:latin typeface="Gothic A1 Medium"/>
              </a:rPr>
              <a:t> 기능 구현함</a:t>
            </a:r>
          </a:p>
          <a:p>
            <a:pPr marL="531048" lvl="1" indent="-265524" algn="just">
              <a:lnSpc>
                <a:spcPts val="3443"/>
              </a:lnSpc>
              <a:buFont typeface="Arial"/>
              <a:buChar char="•"/>
            </a:pPr>
            <a:r>
              <a:rPr lang="en-US" sz="2459" spc="-61">
                <a:solidFill>
                  <a:srgbClr val="494949"/>
                </a:solidFill>
                <a:latin typeface="Gothic A1 Medium"/>
              </a:rPr>
              <a:t>Django channels 라이브러리 사용</a:t>
            </a:r>
          </a:p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- 아임 포트 api를 통해 결제 시스템을 구현함</a:t>
            </a:r>
          </a:p>
          <a:p>
            <a:pPr marL="531048" lvl="1" indent="-265524" algn="just">
              <a:lnSpc>
                <a:spcPts val="3443"/>
              </a:lnSpc>
              <a:buFont typeface="Arial"/>
              <a:buChar char="•"/>
            </a:pPr>
            <a:r>
              <a:rPr lang="en-US" sz="2459" spc="-61">
                <a:solidFill>
                  <a:srgbClr val="494949"/>
                </a:solidFill>
                <a:ea typeface="Gothic A1 Medium"/>
              </a:rPr>
              <a:t>테스트용으로 사용한다면 결제 후 1일 안에 금액을 다시 돌려받을 수 있고 실상황에서 사용한다면 PG사와 계약을 통해서만 실거래가 가능함</a:t>
            </a:r>
          </a:p>
          <a:p>
            <a:pPr algn="just">
              <a:lnSpc>
                <a:spcPts val="4042"/>
              </a:lnSpc>
            </a:pPr>
            <a:endParaRPr lang="en-US" sz="2459" spc="-61">
              <a:solidFill>
                <a:srgbClr val="494949"/>
              </a:solidFill>
              <a:ea typeface="Gothic A1 Medium"/>
            </a:endParaRPr>
          </a:p>
          <a:p>
            <a:pPr algn="just">
              <a:lnSpc>
                <a:spcPts val="4042"/>
              </a:lnSpc>
            </a:pPr>
            <a:endParaRPr lang="en-US" sz="2459" spc="-61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03736" y="5791028"/>
            <a:ext cx="7340264" cy="2065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spc="-94">
                <a:solidFill>
                  <a:srgbClr val="494949"/>
                </a:solidFill>
                <a:latin typeface="Gothic A1 Medium Bold"/>
              </a:rPr>
              <a:t>2.  IT 강의 시청 기능</a:t>
            </a: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78175" y="6572698"/>
            <a:ext cx="14906943" cy="2453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- IT 유튜브 강의를 </a:t>
            </a:r>
            <a:r>
              <a:rPr lang="en-US" sz="2659" u="sng" spc="-66">
                <a:solidFill>
                  <a:srgbClr val="494949"/>
                </a:solidFill>
                <a:ea typeface="Gothic A1 Medium Bold"/>
              </a:rPr>
              <a:t>크롤링</a:t>
            </a:r>
            <a:r>
              <a:rPr lang="en-US" sz="2659" spc="-66">
                <a:solidFill>
                  <a:srgbClr val="494949"/>
                </a:solidFill>
                <a:latin typeface="Gothic A1 Medium"/>
              </a:rPr>
              <a:t> 기능을 사용하여 분야 별(언어, 코딩테스트 등) 해당 관련 강의를 조회수 기준으로 상위 10개의 영상 목록을 보여줌</a:t>
            </a:r>
          </a:p>
          <a:p>
            <a:pPr marL="574227" lvl="1" indent="-287113" algn="just">
              <a:lnSpc>
                <a:spcPts val="3723"/>
              </a:lnSpc>
              <a:buFont typeface="Arial"/>
              <a:buChar char="•"/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Python selenium, BeautifulSoup</a:t>
            </a:r>
          </a:p>
          <a:p>
            <a:pPr algn="just">
              <a:lnSpc>
                <a:spcPts val="4042"/>
              </a:lnSpc>
            </a:pPr>
            <a:endParaRPr lang="en-US" sz="2659" spc="-66">
              <a:solidFill>
                <a:srgbClr val="494949"/>
              </a:solidFill>
              <a:latin typeface="Gothic A1 Medium"/>
            </a:endParaRPr>
          </a:p>
          <a:p>
            <a:pPr algn="just">
              <a:lnSpc>
                <a:spcPts val="4042"/>
              </a:lnSpc>
            </a:pPr>
            <a:endParaRPr lang="en-US" sz="2659" spc="-66">
              <a:solidFill>
                <a:srgbClr val="494949"/>
              </a:solidFill>
              <a:latin typeface="Gothic A1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03736" y="8198838"/>
            <a:ext cx="7340264" cy="2732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spc="-94">
                <a:solidFill>
                  <a:srgbClr val="494949"/>
                </a:solidFill>
                <a:latin typeface="Gothic A1 Medium Bold"/>
              </a:rPr>
              <a:t>3. 관리자 기능</a:t>
            </a: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58857" y="8854182"/>
            <a:ext cx="14906943" cy="1446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 - Google analytics로 로그를 수집하여 접속자 수 확인 </a:t>
            </a:r>
          </a:p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 - </a:t>
            </a:r>
            <a:r>
              <a:rPr lang="en-US" sz="2659" spc="-66">
                <a:solidFill>
                  <a:srgbClr val="494949"/>
                </a:solidFill>
                <a:ea typeface="Gothic A1 Medium"/>
              </a:rPr>
              <a:t>등록되어 있는 도서 DB를 통해 관리자 페이지에서 출력</a:t>
            </a:r>
          </a:p>
          <a:p>
            <a:pPr algn="just">
              <a:lnSpc>
                <a:spcPts val="3723"/>
              </a:lnSpc>
            </a:pPr>
            <a:endParaRPr lang="en-US" sz="2659" spc="-66">
              <a:solidFill>
                <a:srgbClr val="494949"/>
              </a:solidFill>
              <a:ea typeface="Gothic A1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101333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25602" y="2501923"/>
            <a:ext cx="11856976" cy="778313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80606" y="63937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 Bold"/>
              </a:rPr>
              <a:t>시스템 수행 시나리오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771650"/>
            <a:ext cx="7340264" cy="95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7893" lvl="1" indent="-528947" algn="just">
              <a:lnSpc>
                <a:spcPts val="6859"/>
              </a:lnSpc>
              <a:buFont typeface="Arial"/>
              <a:buChar char="•"/>
            </a:pPr>
            <a:r>
              <a:rPr lang="en-US" sz="4899" spc="-122">
                <a:solidFill>
                  <a:srgbClr val="494949"/>
                </a:solidFill>
                <a:latin typeface="Gothic A1 Medium Bold"/>
              </a:rPr>
              <a:t> 서적 제공 및 대여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4537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27435" y="2846611"/>
            <a:ext cx="15633130" cy="721970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80606" y="58341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 Bold"/>
              </a:rPr>
              <a:t>시스템 수행 시나리오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599469"/>
            <a:ext cx="7340264" cy="95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7893" lvl="1" indent="-528947" algn="just">
              <a:lnSpc>
                <a:spcPts val="6859"/>
              </a:lnSpc>
              <a:buFont typeface="Arial"/>
              <a:buChar char="•"/>
            </a:pPr>
            <a:r>
              <a:rPr lang="en-US" sz="4899" spc="-122">
                <a:solidFill>
                  <a:srgbClr val="494949"/>
                </a:solidFill>
                <a:latin typeface="Gothic A1 Medium Bold"/>
              </a:rPr>
              <a:t> IT 강의 목록 보기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9112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2019" b="2019"/>
          <a:stretch>
            <a:fillRect/>
          </a:stretch>
        </p:blipFill>
        <p:spPr>
          <a:xfrm>
            <a:off x="3830004" y="1989364"/>
            <a:ext cx="3707198" cy="793594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37085" y="3065689"/>
            <a:ext cx="3165130" cy="851332"/>
            <a:chOff x="0" y="0"/>
            <a:chExt cx="833614" cy="2242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3615" cy="224219"/>
            </a:xfrm>
            <a:custGeom>
              <a:avLst/>
              <a:gdLst/>
              <a:ahLst/>
              <a:cxnLst/>
              <a:rect l="l" t="t" r="r" b="b"/>
              <a:pathLst>
                <a:path w="833615" h="224219">
                  <a:moveTo>
                    <a:pt x="0" y="0"/>
                  </a:moveTo>
                  <a:lnTo>
                    <a:pt x="833615" y="0"/>
                  </a:lnTo>
                  <a:lnTo>
                    <a:pt x="833615" y="224219"/>
                  </a:lnTo>
                  <a:lnTo>
                    <a:pt x="0" y="224219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72625" y="1151164"/>
            <a:ext cx="7025265" cy="897931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526720" y="2792850"/>
            <a:ext cx="903282" cy="125578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 t="3831" b="3831"/>
          <a:stretch>
            <a:fillRect/>
          </a:stretch>
        </p:blipFill>
        <p:spPr>
          <a:xfrm>
            <a:off x="6928016" y="7963158"/>
            <a:ext cx="558213" cy="84896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737825" y="7770678"/>
            <a:ext cx="2406175" cy="82162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21627" y="643453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 Bold"/>
              </a:rPr>
              <a:t>개발 예상 결과물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22" y="3284218"/>
            <a:ext cx="3309057" cy="82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-60">
                <a:solidFill>
                  <a:srgbClr val="FFFFFF"/>
                </a:solidFill>
                <a:ea typeface="Gothic A1 Bold"/>
              </a:rPr>
              <a:t>홈 화면 &amp; IT 화면</a:t>
            </a:r>
          </a:p>
          <a:p>
            <a:pPr marL="0" lvl="0" indent="0" algn="ctr">
              <a:lnSpc>
                <a:spcPts val="3000"/>
              </a:lnSpc>
            </a:pPr>
            <a:endParaRPr lang="en-US" sz="2400" spc="-60">
              <a:solidFill>
                <a:srgbClr val="FFFFFF"/>
              </a:solidFill>
              <a:ea typeface="Gothic A1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6442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99455" y="1355952"/>
            <a:ext cx="11305381" cy="872859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3362055"/>
            <a:ext cx="4441689" cy="3369328"/>
            <a:chOff x="0" y="0"/>
            <a:chExt cx="980065" cy="7434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80065" cy="743447"/>
            </a:xfrm>
            <a:custGeom>
              <a:avLst/>
              <a:gdLst/>
              <a:ahLst/>
              <a:cxnLst/>
              <a:rect l="l" t="t" r="r" b="b"/>
              <a:pathLst>
                <a:path w="980065" h="743447">
                  <a:moveTo>
                    <a:pt x="0" y="0"/>
                  </a:moveTo>
                  <a:lnTo>
                    <a:pt x="980065" y="0"/>
                  </a:lnTo>
                  <a:lnTo>
                    <a:pt x="980065" y="743447"/>
                  </a:lnTo>
                  <a:lnTo>
                    <a:pt x="0" y="74344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3362055"/>
            <a:ext cx="4441689" cy="1016169"/>
            <a:chOff x="0" y="0"/>
            <a:chExt cx="980065" cy="2242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80065" cy="224219"/>
            </a:xfrm>
            <a:custGeom>
              <a:avLst/>
              <a:gdLst/>
              <a:ahLst/>
              <a:cxnLst/>
              <a:rect l="l" t="t" r="r" b="b"/>
              <a:pathLst>
                <a:path w="980065" h="224219">
                  <a:moveTo>
                    <a:pt x="0" y="0"/>
                  </a:moveTo>
                  <a:lnTo>
                    <a:pt x="980065" y="0"/>
                  </a:lnTo>
                  <a:lnTo>
                    <a:pt x="980065" y="224219"/>
                  </a:lnTo>
                  <a:lnTo>
                    <a:pt x="0" y="224219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1028700" y="6731383"/>
            <a:ext cx="4441689" cy="0"/>
          </a:xfrm>
          <a:prstGeom prst="line">
            <a:avLst/>
          </a:prstGeom>
          <a:ln w="47625" cap="flat">
            <a:solidFill>
              <a:srgbClr val="80AB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63999" y="3687824"/>
            <a:ext cx="3685661" cy="481800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102594" y="7990331"/>
            <a:ext cx="3608470" cy="51549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675268" y="7906978"/>
            <a:ext cx="1338162" cy="682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546010" y="58341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 Bold"/>
              </a:rPr>
              <a:t>개발 예상 결과물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4663" y="3566124"/>
            <a:ext cx="3949763" cy="522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0"/>
              </a:lnSpc>
            </a:pPr>
            <a:r>
              <a:rPr lang="en-US" sz="2864" spc="-71">
                <a:solidFill>
                  <a:srgbClr val="FFFFFF"/>
                </a:solidFill>
                <a:ea typeface="Gothic A1 Bold"/>
              </a:rPr>
              <a:t>전공 화면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0675" y="4571002"/>
            <a:ext cx="3757739" cy="2089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85"/>
              </a:lnSpc>
            </a:pPr>
            <a:r>
              <a:rPr lang="en-US" sz="2148" spc="-85">
                <a:solidFill>
                  <a:srgbClr val="494949"/>
                </a:solidFill>
                <a:latin typeface="Gothic A1 Light Bold"/>
              </a:rPr>
              <a:t>•책 검색</a:t>
            </a:r>
          </a:p>
          <a:p>
            <a:pPr algn="just">
              <a:lnSpc>
                <a:spcPts val="2685"/>
              </a:lnSpc>
            </a:pPr>
            <a:r>
              <a:rPr lang="en-US" sz="2148" spc="-85">
                <a:solidFill>
                  <a:srgbClr val="494949"/>
                </a:solidFill>
                <a:latin typeface="Gothic A1 Light Bold"/>
              </a:rPr>
              <a:t>•전공, 학년별로 세분화된</a:t>
            </a:r>
          </a:p>
          <a:p>
            <a:pPr algn="just">
              <a:lnSpc>
                <a:spcPts val="2685"/>
              </a:lnSpc>
            </a:pPr>
            <a:r>
              <a:rPr lang="en-US" sz="2148" spc="-85">
                <a:solidFill>
                  <a:srgbClr val="494949"/>
                </a:solidFill>
                <a:latin typeface="Gothic A1 Light Bold"/>
              </a:rPr>
              <a:t>    카테고리</a:t>
            </a:r>
          </a:p>
          <a:p>
            <a:pPr algn="just">
              <a:lnSpc>
                <a:spcPts val="2685"/>
              </a:lnSpc>
            </a:pPr>
            <a:r>
              <a:rPr lang="en-US" sz="2148" spc="-85">
                <a:solidFill>
                  <a:srgbClr val="494949"/>
                </a:solidFill>
                <a:latin typeface="Gothic A1 Light Bold"/>
              </a:rPr>
              <a:t>•등록되어있는 책 리스트</a:t>
            </a:r>
          </a:p>
          <a:p>
            <a:pPr algn="just">
              <a:lnSpc>
                <a:spcPts val="2685"/>
              </a:lnSpc>
            </a:pPr>
            <a:r>
              <a:rPr lang="en-US" sz="2148" spc="-85">
                <a:solidFill>
                  <a:srgbClr val="494949"/>
                </a:solidFill>
                <a:latin typeface="Gothic A1 Light Bold"/>
              </a:rPr>
              <a:t>•스터디 목록</a:t>
            </a:r>
          </a:p>
          <a:p>
            <a:pPr marL="0" lvl="0" indent="0" algn="just">
              <a:lnSpc>
                <a:spcPts val="2685"/>
              </a:lnSpc>
            </a:pPr>
            <a:endParaRPr lang="en-US" sz="2148" spc="-85">
              <a:solidFill>
                <a:srgbClr val="494949"/>
              </a:solidFill>
              <a:latin typeface="Gothic A1 Light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6442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686" b="686"/>
          <a:stretch>
            <a:fillRect/>
          </a:stretch>
        </p:blipFill>
        <p:spPr>
          <a:xfrm>
            <a:off x="7596793" y="707899"/>
            <a:ext cx="9345172" cy="936591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95059" y="58341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 Bold"/>
              </a:rPr>
              <a:t>개발 예상 결과물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06142" y="3435561"/>
            <a:ext cx="4441689" cy="5296685"/>
            <a:chOff x="0" y="0"/>
            <a:chExt cx="980065" cy="11687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80065" cy="1168721"/>
            </a:xfrm>
            <a:custGeom>
              <a:avLst/>
              <a:gdLst/>
              <a:ahLst/>
              <a:cxnLst/>
              <a:rect l="l" t="t" r="r" b="b"/>
              <a:pathLst>
                <a:path w="980065" h="1168721">
                  <a:moveTo>
                    <a:pt x="0" y="0"/>
                  </a:moveTo>
                  <a:lnTo>
                    <a:pt x="980065" y="0"/>
                  </a:lnTo>
                  <a:lnTo>
                    <a:pt x="980065" y="1168721"/>
                  </a:lnTo>
                  <a:lnTo>
                    <a:pt x="0" y="116872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06142" y="3435561"/>
            <a:ext cx="4441689" cy="1016169"/>
            <a:chOff x="0" y="0"/>
            <a:chExt cx="980065" cy="2242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80065" cy="224219"/>
            </a:xfrm>
            <a:custGeom>
              <a:avLst/>
              <a:gdLst/>
              <a:ahLst/>
              <a:cxnLst/>
              <a:rect l="l" t="t" r="r" b="b"/>
              <a:pathLst>
                <a:path w="980065" h="224219">
                  <a:moveTo>
                    <a:pt x="0" y="0"/>
                  </a:moveTo>
                  <a:lnTo>
                    <a:pt x="980065" y="0"/>
                  </a:lnTo>
                  <a:lnTo>
                    <a:pt x="980065" y="224219"/>
                  </a:lnTo>
                  <a:lnTo>
                    <a:pt x="0" y="224219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1606142" y="8733320"/>
            <a:ext cx="4441689" cy="0"/>
          </a:xfrm>
          <a:prstGeom prst="line">
            <a:avLst/>
          </a:prstGeom>
          <a:ln w="47625" cap="flat">
            <a:solidFill>
              <a:srgbClr val="80AB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852105" y="3639630"/>
            <a:ext cx="3949763" cy="522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0"/>
              </a:lnSpc>
            </a:pPr>
            <a:r>
              <a:rPr lang="en-US" sz="2864" spc="-71">
                <a:solidFill>
                  <a:srgbClr val="FFFFFF"/>
                </a:solidFill>
                <a:ea typeface="Gothic A1 Bold"/>
              </a:rPr>
              <a:t>강의 화면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8117" y="4644508"/>
            <a:ext cx="3757739" cy="4136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85"/>
              </a:lnSpc>
            </a:pPr>
            <a:r>
              <a:rPr lang="en-US" sz="2148" spc="-85">
                <a:solidFill>
                  <a:srgbClr val="494949"/>
                </a:solidFill>
                <a:latin typeface="Gothic A1 Light Bold"/>
              </a:rPr>
              <a:t>•유튜브에서 조회수 순으로 </a:t>
            </a:r>
          </a:p>
          <a:p>
            <a:pPr algn="just">
              <a:lnSpc>
                <a:spcPts val="2685"/>
              </a:lnSpc>
            </a:pPr>
            <a:r>
              <a:rPr lang="en-US" sz="2148" spc="-85">
                <a:solidFill>
                  <a:srgbClr val="494949"/>
                </a:solidFill>
                <a:latin typeface="Gothic A1 Light Bold"/>
              </a:rPr>
              <a:t>    크롤링한 주소에 대한</a:t>
            </a:r>
          </a:p>
          <a:p>
            <a:pPr algn="just">
              <a:lnSpc>
                <a:spcPts val="2685"/>
              </a:lnSpc>
            </a:pPr>
            <a:r>
              <a:rPr lang="en-US" sz="2148" spc="-85">
                <a:solidFill>
                  <a:srgbClr val="494949"/>
                </a:solidFill>
                <a:latin typeface="Gothic A1 Light Bold"/>
              </a:rPr>
              <a:t>    영상 링크 목록 나열</a:t>
            </a:r>
          </a:p>
          <a:p>
            <a:pPr algn="just">
              <a:lnSpc>
                <a:spcPts val="2685"/>
              </a:lnSpc>
            </a:pPr>
            <a:endParaRPr lang="en-US" sz="2148" spc="-85">
              <a:solidFill>
                <a:srgbClr val="494949"/>
              </a:solidFill>
              <a:latin typeface="Gothic A1 Light Bold"/>
            </a:endParaRPr>
          </a:p>
          <a:p>
            <a:pPr algn="just">
              <a:lnSpc>
                <a:spcPts val="2685"/>
              </a:lnSpc>
            </a:pPr>
            <a:r>
              <a:rPr lang="en-US" sz="2148" spc="-85">
                <a:solidFill>
                  <a:srgbClr val="494949"/>
                </a:solidFill>
                <a:latin typeface="Gothic A1 Light Bold"/>
              </a:rPr>
              <a:t>•범위</a:t>
            </a:r>
          </a:p>
          <a:p>
            <a:pPr algn="just">
              <a:lnSpc>
                <a:spcPts val="2685"/>
              </a:lnSpc>
            </a:pPr>
            <a:r>
              <a:rPr lang="en-US" sz="2148" spc="-85">
                <a:solidFill>
                  <a:srgbClr val="494949"/>
                </a:solidFill>
                <a:ea typeface="Gothic A1 Light Bold"/>
              </a:rPr>
              <a:t>언어별</a:t>
            </a:r>
          </a:p>
          <a:p>
            <a:pPr algn="just">
              <a:lnSpc>
                <a:spcPts val="2685"/>
              </a:lnSpc>
            </a:pPr>
            <a:r>
              <a:rPr lang="en-US" sz="2148" spc="-85">
                <a:solidFill>
                  <a:srgbClr val="494949"/>
                </a:solidFill>
                <a:ea typeface="Gothic A1 Light Bold"/>
              </a:rPr>
              <a:t>코딩테스트(python,</a:t>
            </a:r>
          </a:p>
          <a:p>
            <a:pPr algn="just">
              <a:lnSpc>
                <a:spcPts val="2685"/>
              </a:lnSpc>
            </a:pPr>
            <a:r>
              <a:rPr lang="en-US" sz="2148" spc="-85">
                <a:solidFill>
                  <a:srgbClr val="494949"/>
                </a:solidFill>
                <a:latin typeface="Gothic A1 Light Bold"/>
              </a:rPr>
              <a:t>java, c)</a:t>
            </a:r>
          </a:p>
          <a:p>
            <a:pPr algn="just">
              <a:lnSpc>
                <a:spcPts val="2685"/>
              </a:lnSpc>
            </a:pPr>
            <a:r>
              <a:rPr lang="en-US" sz="2148" spc="-85">
                <a:solidFill>
                  <a:srgbClr val="494949"/>
                </a:solidFill>
                <a:latin typeface="Gothic A1 Light Bold"/>
              </a:rPr>
              <a:t>IT 용어</a:t>
            </a:r>
          </a:p>
          <a:p>
            <a:pPr algn="just">
              <a:lnSpc>
                <a:spcPts val="2685"/>
              </a:lnSpc>
            </a:pPr>
            <a:r>
              <a:rPr lang="en-US" sz="2148" spc="-85">
                <a:solidFill>
                  <a:srgbClr val="494949"/>
                </a:solidFill>
                <a:latin typeface="Gothic A1 Light Bold"/>
              </a:rPr>
              <a:t>IT 시장 트렌드</a:t>
            </a:r>
          </a:p>
          <a:p>
            <a:pPr algn="just">
              <a:lnSpc>
                <a:spcPts val="2685"/>
              </a:lnSpc>
            </a:pPr>
            <a:endParaRPr lang="en-US" sz="2148" spc="-85">
              <a:solidFill>
                <a:srgbClr val="494949"/>
              </a:solidFill>
              <a:latin typeface="Gothic A1 Light Bold"/>
            </a:endParaRPr>
          </a:p>
          <a:p>
            <a:pPr marL="0" lvl="0" indent="0" algn="just">
              <a:lnSpc>
                <a:spcPts val="2685"/>
              </a:lnSpc>
            </a:pPr>
            <a:endParaRPr lang="en-US" sz="2148" spc="-85">
              <a:solidFill>
                <a:srgbClr val="494949"/>
              </a:solidFill>
              <a:latin typeface="Gothic A1 Light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106109" y="104537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77420" y="836868"/>
            <a:ext cx="13567517" cy="978482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74497" y="58341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 Bold"/>
              </a:rPr>
              <a:t>시스템 구성도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9351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34741" y="1498855"/>
            <a:ext cx="15463446" cy="8469505"/>
            <a:chOff x="0" y="0"/>
            <a:chExt cx="4072677" cy="22306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72677" cy="2230651"/>
            </a:xfrm>
            <a:custGeom>
              <a:avLst/>
              <a:gdLst/>
              <a:ahLst/>
              <a:cxnLst/>
              <a:rect l="l" t="t" r="r" b="b"/>
              <a:pathLst>
                <a:path w="4072677" h="2230651">
                  <a:moveTo>
                    <a:pt x="0" y="0"/>
                  </a:moveTo>
                  <a:lnTo>
                    <a:pt x="4072677" y="0"/>
                  </a:lnTo>
                  <a:lnTo>
                    <a:pt x="4072677" y="2230651"/>
                  </a:lnTo>
                  <a:lnTo>
                    <a:pt x="0" y="22306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606" y="53155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"/>
              </a:rPr>
              <a:t>개발 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9813" y="1760279"/>
            <a:ext cx="7340264" cy="2065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09" lvl="1" indent="-410205" algn="just">
              <a:lnSpc>
                <a:spcPts val="5319"/>
              </a:lnSpc>
              <a:buFont typeface="Arial"/>
              <a:buChar char="•"/>
            </a:pPr>
            <a:r>
              <a:rPr lang="en-US" sz="3799" spc="-94">
                <a:solidFill>
                  <a:srgbClr val="494949"/>
                </a:solidFill>
                <a:latin typeface="Gothic A1 Medium Bold"/>
              </a:rPr>
              <a:t> Application</a:t>
            </a: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32310" y="2558061"/>
            <a:ext cx="15165877" cy="513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227" lvl="1" indent="-287113" algn="just">
              <a:lnSpc>
                <a:spcPts val="3723"/>
              </a:lnSpc>
              <a:buFont typeface="Arial"/>
              <a:buChar char="•"/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Flutter를 Flutter QR Bar Scanner 패키지를 이용해 서적의 ISBN을 인식하여 서적의 정보를 출력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7871" y="6809956"/>
            <a:ext cx="7340264" cy="2732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spc="-94">
                <a:solidFill>
                  <a:srgbClr val="494949"/>
                </a:solidFill>
                <a:latin typeface="Gothic A1 Medium Bold"/>
              </a:rPr>
              <a:t>3. Server 및 DB</a:t>
            </a: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89813" y="3373119"/>
            <a:ext cx="7340264" cy="2065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spc="-94">
                <a:solidFill>
                  <a:srgbClr val="494949"/>
                </a:solidFill>
                <a:latin typeface="Gothic A1 Medium Bold"/>
              </a:rPr>
              <a:t>    2. Web</a:t>
            </a: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32310" y="4130735"/>
            <a:ext cx="15165877" cy="2847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227" lvl="1" indent="-287113" algn="just">
              <a:lnSpc>
                <a:spcPts val="3723"/>
              </a:lnSpc>
              <a:buFont typeface="Arial"/>
              <a:buChar char="•"/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Django taggit 라이브러리를 이용해 해시태그 기능 구현</a:t>
            </a:r>
          </a:p>
          <a:p>
            <a:pPr marL="574227" lvl="1" indent="-287113" algn="just">
              <a:lnSpc>
                <a:spcPts val="3723"/>
              </a:lnSpc>
              <a:buFont typeface="Arial"/>
              <a:buChar char="•"/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Django channels 라이브러리를 이용해 실시간 채팅 기능 구현</a:t>
            </a:r>
          </a:p>
          <a:p>
            <a:pPr marL="574227" lvl="1" indent="-287113" algn="just">
              <a:lnSpc>
                <a:spcPts val="3723"/>
              </a:lnSpc>
              <a:buFont typeface="Arial"/>
              <a:buChar char="•"/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Python selenium, BeautifulSoup 을 사용해 크롤링 </a:t>
            </a:r>
          </a:p>
          <a:p>
            <a:pPr marL="574227" lvl="1" indent="-287113" algn="just">
              <a:lnSpc>
                <a:spcPts val="3723"/>
              </a:lnSpc>
              <a:buFont typeface="Arial"/>
              <a:buChar char="•"/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Django allauth 패키지를 이용하고 입력한 이메일 내에 ‘tukorea’가 존재하는지 비교한 뒤 이메일 인증 구현 </a:t>
            </a:r>
          </a:p>
          <a:p>
            <a:pPr algn="just">
              <a:lnSpc>
                <a:spcPts val="3723"/>
              </a:lnSpc>
            </a:pPr>
            <a:endParaRPr lang="en-US" sz="2659" spc="-66">
              <a:solidFill>
                <a:srgbClr val="494949"/>
              </a:solidFill>
              <a:latin typeface="Gothic A1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32310" y="7639931"/>
            <a:ext cx="15165877" cy="191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227" lvl="1" indent="-287113" algn="just">
              <a:lnSpc>
                <a:spcPts val="3723"/>
              </a:lnSpc>
              <a:buFont typeface="Arial"/>
              <a:buChar char="•"/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AWS와 Django를 이용한 서버 구축 및 MySQL을 이용한 DB 구축</a:t>
            </a:r>
          </a:p>
          <a:p>
            <a:pPr marL="574227" lvl="1" indent="-287113" algn="just">
              <a:lnSpc>
                <a:spcPts val="3723"/>
              </a:lnSpc>
              <a:buFont typeface="Arial"/>
              <a:buChar char="•"/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Docker를 이용해 DB와 서버를 설치</a:t>
            </a:r>
          </a:p>
          <a:p>
            <a:pPr algn="just">
              <a:lnSpc>
                <a:spcPts val="3723"/>
              </a:lnSpc>
            </a:pPr>
            <a:endParaRPr lang="en-US" sz="2659" spc="-66">
              <a:solidFill>
                <a:srgbClr val="494949"/>
              </a:solidFill>
              <a:latin typeface="Gothic A1 Medium"/>
            </a:endParaRPr>
          </a:p>
          <a:p>
            <a:pPr algn="just">
              <a:lnSpc>
                <a:spcPts val="3723"/>
              </a:lnSpc>
            </a:pPr>
            <a:endParaRPr lang="en-US" sz="2659" spc="-66">
              <a:solidFill>
                <a:srgbClr val="494949"/>
              </a:solidFill>
              <a:latin typeface="Gothic A1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53126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344697" y="1577013"/>
            <a:ext cx="15598606" cy="8554426"/>
            <a:chOff x="0" y="0"/>
            <a:chExt cx="4108275" cy="22530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08275" cy="2253018"/>
            </a:xfrm>
            <a:custGeom>
              <a:avLst/>
              <a:gdLst/>
              <a:ahLst/>
              <a:cxnLst/>
              <a:rect l="l" t="t" r="r" b="b"/>
              <a:pathLst>
                <a:path w="4108275" h="2253018">
                  <a:moveTo>
                    <a:pt x="0" y="0"/>
                  </a:moveTo>
                  <a:lnTo>
                    <a:pt x="4108275" y="0"/>
                  </a:lnTo>
                  <a:lnTo>
                    <a:pt x="4108275" y="2253018"/>
                  </a:lnTo>
                  <a:lnTo>
                    <a:pt x="0" y="2253018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19726" y="1998787"/>
            <a:ext cx="793932" cy="79393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80606" y="491163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"/>
              </a:rPr>
              <a:t>차례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07523" y="1823300"/>
            <a:ext cx="7340264" cy="9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799" spc="-119">
                <a:solidFill>
                  <a:srgbClr val="494949"/>
                </a:solidFill>
                <a:ea typeface="Gothic A1 Medium Bold"/>
              </a:rPr>
              <a:t>주제 개요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07523" y="2840204"/>
            <a:ext cx="7340264" cy="9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799" spc="-119">
                <a:solidFill>
                  <a:srgbClr val="494949"/>
                </a:solidFill>
                <a:ea typeface="Gothic A1 Medium Bold"/>
              </a:rPr>
              <a:t>관련 연구 및 사례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07523" y="3857109"/>
            <a:ext cx="7340264" cy="9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799" spc="-119">
                <a:solidFill>
                  <a:srgbClr val="494949"/>
                </a:solidFill>
                <a:ea typeface="Gothic A1 Medium Bold"/>
              </a:rPr>
              <a:t>개발 목표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07523" y="4918869"/>
            <a:ext cx="7340264" cy="9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799" spc="-119">
                <a:solidFill>
                  <a:srgbClr val="494949"/>
                </a:solidFill>
                <a:ea typeface="Gothic A1 Medium Bold"/>
              </a:rPr>
              <a:t>개발 내용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07523" y="5854387"/>
            <a:ext cx="7340264" cy="9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799" spc="-119">
                <a:solidFill>
                  <a:srgbClr val="494949"/>
                </a:solidFill>
                <a:ea typeface="Gothic A1 Medium Bold"/>
              </a:rPr>
              <a:t>개발 방법  및 환경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07523" y="6789905"/>
            <a:ext cx="7340264" cy="9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799" spc="-119">
                <a:solidFill>
                  <a:srgbClr val="494949"/>
                </a:solidFill>
                <a:ea typeface="Gothic A1 Medium Bold"/>
              </a:rPr>
              <a:t>업무 분담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07523" y="8749059"/>
            <a:ext cx="7340264" cy="9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799" spc="-119">
                <a:solidFill>
                  <a:srgbClr val="494949"/>
                </a:solidFill>
                <a:ea typeface="Gothic A1 Medium Bold"/>
              </a:rPr>
              <a:t>참고 문헌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119726" y="3067215"/>
            <a:ext cx="793932" cy="79393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119726" y="4032597"/>
            <a:ext cx="793932" cy="79393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119726" y="5000566"/>
            <a:ext cx="793932" cy="79393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119726" y="5965948"/>
            <a:ext cx="793932" cy="79393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119726" y="6931330"/>
            <a:ext cx="793932" cy="793932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119726" y="7896712"/>
            <a:ext cx="793932" cy="793932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7107523" y="7806855"/>
            <a:ext cx="7340264" cy="93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799" spc="-119">
                <a:solidFill>
                  <a:srgbClr val="494949"/>
                </a:solidFill>
                <a:ea typeface="Gothic A1 Medium Bold"/>
              </a:rPr>
              <a:t>종합 설계 수행 일정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6119726" y="8862093"/>
            <a:ext cx="793932" cy="793932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38213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80606" y="1539590"/>
            <a:ext cx="15463446" cy="8469505"/>
            <a:chOff x="0" y="0"/>
            <a:chExt cx="4072677" cy="22306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72677" cy="2230651"/>
            </a:xfrm>
            <a:custGeom>
              <a:avLst/>
              <a:gdLst/>
              <a:ahLst/>
              <a:cxnLst/>
              <a:rect l="l" t="t" r="r" b="b"/>
              <a:pathLst>
                <a:path w="4072677" h="2230651">
                  <a:moveTo>
                    <a:pt x="0" y="0"/>
                  </a:moveTo>
                  <a:lnTo>
                    <a:pt x="4072677" y="0"/>
                  </a:lnTo>
                  <a:lnTo>
                    <a:pt x="4072677" y="2230651"/>
                  </a:lnTo>
                  <a:lnTo>
                    <a:pt x="0" y="22306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606" y="47625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"/>
              </a:rPr>
              <a:t>개발 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5677" y="1801014"/>
            <a:ext cx="7340264" cy="2065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spc="-94">
                <a:solidFill>
                  <a:srgbClr val="494949"/>
                </a:solidFill>
                <a:latin typeface="Gothic A1 Medium Bold"/>
              </a:rPr>
              <a:t>    4. 도서 Data</a:t>
            </a: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80606" y="3532088"/>
            <a:ext cx="15165877" cy="3780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227" lvl="1" indent="-287113" algn="just">
              <a:lnSpc>
                <a:spcPts val="3723"/>
              </a:lnSpc>
              <a:buFont typeface="Arial"/>
              <a:buChar char="•"/>
            </a:pPr>
            <a:r>
              <a:rPr lang="en-US" sz="2659" spc="-66">
                <a:solidFill>
                  <a:srgbClr val="494949"/>
                </a:solidFill>
                <a:ea typeface="Gothic A1 Medium"/>
              </a:rPr>
              <a:t>문화 빅데이터 플랫폼에서 국립중앙도서관에서 제공하는 ‘도서 별 상세 정보’ csv파일을 불러옴</a:t>
            </a:r>
          </a:p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      → 도서 분류 기호인 KDC 번호에서 IT 분류 번호인 3~6번까지 데이터를 필터링하여 IT도서 DB에 저장 </a:t>
            </a:r>
          </a:p>
          <a:p>
            <a:pPr algn="just">
              <a:lnSpc>
                <a:spcPts val="3723"/>
              </a:lnSpc>
            </a:pPr>
            <a:endParaRPr lang="en-US" sz="2659" spc="-66">
              <a:solidFill>
                <a:srgbClr val="494949"/>
              </a:solidFill>
              <a:latin typeface="Gothic A1 Medium"/>
            </a:endParaRPr>
          </a:p>
          <a:p>
            <a:pPr marL="574227" lvl="1" indent="-287113" algn="just">
              <a:lnSpc>
                <a:spcPts val="3723"/>
              </a:lnSpc>
              <a:buFont typeface="Arial"/>
              <a:buChar char="•"/>
            </a:pPr>
            <a:r>
              <a:rPr lang="en-US" sz="2659" spc="-66">
                <a:solidFill>
                  <a:srgbClr val="494949"/>
                </a:solidFill>
                <a:ea typeface="Gothic A1 Medium"/>
              </a:rPr>
              <a:t>도서 데이터가 필요로 할 때는 사용자(도서 등록자)가 책을 등록 할 때 데이터베이스에 저장 되어있는 정보를 가져와 책 정보를 사용자가 직접 다 입력하지 않게 하기 위해 필요로 함</a:t>
            </a:r>
          </a:p>
          <a:p>
            <a:pPr algn="just">
              <a:lnSpc>
                <a:spcPts val="3723"/>
              </a:lnSpc>
            </a:pPr>
            <a:endParaRPr lang="en-US" sz="2659" spc="-66">
              <a:solidFill>
                <a:srgbClr val="494949"/>
              </a:solidFill>
              <a:ea typeface="Gothic A1 Medium"/>
            </a:endParaRPr>
          </a:p>
          <a:p>
            <a:pPr marL="574227" lvl="1" indent="-287113" algn="just">
              <a:lnSpc>
                <a:spcPts val="3723"/>
              </a:lnSpc>
              <a:buFont typeface="Arial"/>
              <a:buChar char="•"/>
            </a:pPr>
            <a:r>
              <a:rPr lang="en-US" sz="2659" spc="-66">
                <a:solidFill>
                  <a:srgbClr val="494949"/>
                </a:solidFill>
                <a:ea typeface="Gothic A1 Medium"/>
              </a:rPr>
              <a:t>따라서 책 정보를 많이 필요로 하지 않고 책 제목, 표지, 저자, 출판사, 발행 일자, 가격, 서적 소개 정도만 필요로 함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113093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80994" y="1203580"/>
            <a:ext cx="9393767" cy="890824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80606" y="65113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"/>
              </a:rPr>
              <a:t>개발 방법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4537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80606" y="1617131"/>
            <a:ext cx="15463446" cy="8469505"/>
            <a:chOff x="0" y="0"/>
            <a:chExt cx="4072677" cy="22306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72677" cy="2230651"/>
            </a:xfrm>
            <a:custGeom>
              <a:avLst/>
              <a:gdLst/>
              <a:ahLst/>
              <a:cxnLst/>
              <a:rect l="l" t="t" r="r" b="b"/>
              <a:pathLst>
                <a:path w="4072677" h="2230651">
                  <a:moveTo>
                    <a:pt x="0" y="0"/>
                  </a:moveTo>
                  <a:lnTo>
                    <a:pt x="4072677" y="0"/>
                  </a:lnTo>
                  <a:lnTo>
                    <a:pt x="4072677" y="2230651"/>
                  </a:lnTo>
                  <a:lnTo>
                    <a:pt x="0" y="223065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606" y="58341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"/>
              </a:rPr>
              <a:t>개발 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5677" y="2292106"/>
            <a:ext cx="7340264" cy="2065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spc="-94">
                <a:solidFill>
                  <a:srgbClr val="494949"/>
                </a:solidFill>
                <a:latin typeface="Gothic A1 Medium Bold"/>
              </a:rPr>
              <a:t>    5. 유튜브 크롤링</a:t>
            </a: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29390" y="3781678"/>
            <a:ext cx="15165877" cy="238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227" lvl="1" indent="-287113" algn="just">
              <a:lnSpc>
                <a:spcPts val="3723"/>
              </a:lnSpc>
              <a:buFont typeface="Arial"/>
              <a:buChar char="•"/>
            </a:pPr>
            <a:r>
              <a:rPr lang="en-US" sz="2659" spc="-66">
                <a:solidFill>
                  <a:srgbClr val="494949"/>
                </a:solidFill>
                <a:ea typeface="Gothic A1 Medium"/>
              </a:rPr>
              <a:t>영상 제목, 영상 썸네일, 영상 조회수, 영상 주소를 유튜브 크롤링 작업을 통해 csv파일로 저장 </a:t>
            </a:r>
          </a:p>
          <a:p>
            <a:pPr algn="just">
              <a:lnSpc>
                <a:spcPts val="3723"/>
              </a:lnSpc>
            </a:pPr>
            <a:endParaRPr lang="en-US" sz="2659" spc="-66">
              <a:solidFill>
                <a:srgbClr val="494949"/>
              </a:solidFill>
              <a:ea typeface="Gothic A1 Medium"/>
            </a:endParaRPr>
          </a:p>
          <a:p>
            <a:pPr marL="574227" lvl="1" indent="-287113" algn="just">
              <a:lnSpc>
                <a:spcPts val="3723"/>
              </a:lnSpc>
              <a:buFont typeface="Arial"/>
              <a:buChar char="•"/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Python selenium, BeautifulSoup 을 사용해 크롤링 </a:t>
            </a:r>
          </a:p>
          <a:p>
            <a:pPr algn="just">
              <a:lnSpc>
                <a:spcPts val="3723"/>
              </a:lnSpc>
            </a:pPr>
            <a:endParaRPr lang="en-US" sz="2659" spc="-66">
              <a:solidFill>
                <a:srgbClr val="494949"/>
              </a:solidFill>
              <a:latin typeface="Gothic A1 Medium"/>
            </a:endParaRPr>
          </a:p>
          <a:p>
            <a:pPr marL="574227" lvl="1" indent="-287113" algn="just">
              <a:lnSpc>
                <a:spcPts val="3723"/>
              </a:lnSpc>
              <a:buFont typeface="Arial"/>
              <a:buChar char="•"/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Selenium에서 크롬 드라이버를 사용함으로 크롬으로 웹 페이지를 오픈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150153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3532" y="1240641"/>
            <a:ext cx="10882270" cy="876722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80606" y="688191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 Bold"/>
              </a:rPr>
              <a:t>개발 환경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275226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80606" y="3782284"/>
            <a:ext cx="4769175" cy="849589"/>
            <a:chOff x="0" y="0"/>
            <a:chExt cx="791387" cy="1409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763911" y="3788749"/>
            <a:ext cx="4760179" cy="847986"/>
            <a:chOff x="0" y="0"/>
            <a:chExt cx="791387" cy="1409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33664" y="3853156"/>
            <a:ext cx="4760901" cy="848115"/>
            <a:chOff x="0" y="0"/>
            <a:chExt cx="791387" cy="1409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80606" y="3857392"/>
            <a:ext cx="4769175" cy="68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1"/>
              </a:lnSpc>
            </a:pPr>
            <a:r>
              <a:rPr lang="en-US" sz="3809" spc="190">
                <a:solidFill>
                  <a:srgbClr val="FFFFFF"/>
                </a:solidFill>
                <a:ea typeface="Gothic A1 Bold"/>
              </a:rPr>
              <a:t>황장현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63911" y="3863518"/>
            <a:ext cx="4760179" cy="684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2"/>
              </a:lnSpc>
            </a:pPr>
            <a:r>
              <a:rPr lang="en-US" sz="3802" spc="190">
                <a:solidFill>
                  <a:srgbClr val="FFFFFF"/>
                </a:solidFill>
                <a:ea typeface="Gothic A1 Bold"/>
              </a:rPr>
              <a:t>강지원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33664" y="3927952"/>
            <a:ext cx="4760901" cy="68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3"/>
              </a:lnSpc>
            </a:pPr>
            <a:r>
              <a:rPr lang="en-US" sz="3802" spc="190">
                <a:solidFill>
                  <a:srgbClr val="FFFFFF"/>
                </a:solidFill>
                <a:ea typeface="Gothic A1 Bold"/>
              </a:rPr>
              <a:t>이다희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80606" y="813263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 Bold"/>
              </a:rPr>
              <a:t>개발팀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80606" y="4797982"/>
            <a:ext cx="4769175" cy="2411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4"/>
              </a:lnSpc>
            </a:pPr>
            <a:r>
              <a:rPr lang="en-US" sz="2856">
                <a:solidFill>
                  <a:srgbClr val="494949"/>
                </a:solidFill>
                <a:ea typeface="Gothic A1 Medium"/>
              </a:rPr>
              <a:t>데이터 수집</a:t>
            </a:r>
          </a:p>
          <a:p>
            <a:pPr algn="ctr">
              <a:lnSpc>
                <a:spcPts val="3714"/>
              </a:lnSpc>
            </a:pPr>
            <a:r>
              <a:rPr lang="en-US" sz="2856">
                <a:solidFill>
                  <a:srgbClr val="494949"/>
                </a:solidFill>
                <a:ea typeface="Gothic A1 Medium"/>
              </a:rPr>
              <a:t>프론트</a:t>
            </a:r>
          </a:p>
          <a:p>
            <a:pPr algn="ctr">
              <a:lnSpc>
                <a:spcPts val="3714"/>
              </a:lnSpc>
            </a:pPr>
            <a:r>
              <a:rPr lang="en-US" sz="2856">
                <a:solidFill>
                  <a:srgbClr val="494949"/>
                </a:solidFill>
                <a:latin typeface="Gothic A1 Medium"/>
              </a:rPr>
              <a:t>DB설계</a:t>
            </a:r>
          </a:p>
          <a:p>
            <a:pPr algn="ctr">
              <a:lnSpc>
                <a:spcPts val="3714"/>
              </a:lnSpc>
            </a:pPr>
            <a:r>
              <a:rPr lang="en-US" sz="2856">
                <a:solidFill>
                  <a:srgbClr val="494949"/>
                </a:solidFill>
                <a:ea typeface="Gothic A1 Medium"/>
              </a:rPr>
              <a:t>개발 인프라 구축</a:t>
            </a:r>
          </a:p>
          <a:p>
            <a:pPr algn="ctr">
              <a:lnSpc>
                <a:spcPts val="3714"/>
              </a:lnSpc>
            </a:pPr>
            <a:endParaRPr lang="en-US" sz="2856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763911" y="4802333"/>
            <a:ext cx="4760179" cy="240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7"/>
              </a:lnSpc>
            </a:pPr>
            <a:r>
              <a:rPr lang="en-US" sz="2851">
                <a:solidFill>
                  <a:srgbClr val="494949"/>
                </a:solidFill>
                <a:ea typeface="Gothic A1 Medium"/>
              </a:rPr>
              <a:t>데이터 수집</a:t>
            </a:r>
          </a:p>
          <a:p>
            <a:pPr algn="ctr">
              <a:lnSpc>
                <a:spcPts val="3707"/>
              </a:lnSpc>
            </a:pPr>
            <a:r>
              <a:rPr lang="en-US" sz="2851">
                <a:solidFill>
                  <a:srgbClr val="494949"/>
                </a:solidFill>
                <a:ea typeface="Gothic A1 Medium"/>
              </a:rPr>
              <a:t>백엔드</a:t>
            </a:r>
          </a:p>
          <a:p>
            <a:pPr algn="ctr">
              <a:lnSpc>
                <a:spcPts val="3707"/>
              </a:lnSpc>
            </a:pPr>
            <a:r>
              <a:rPr lang="en-US" sz="2851">
                <a:solidFill>
                  <a:srgbClr val="494949"/>
                </a:solidFill>
                <a:ea typeface="Gothic A1 Medium"/>
              </a:rPr>
              <a:t>데이터 가공 및 전처리</a:t>
            </a:r>
          </a:p>
          <a:p>
            <a:pPr algn="ctr">
              <a:lnSpc>
                <a:spcPts val="3707"/>
              </a:lnSpc>
            </a:pPr>
            <a:r>
              <a:rPr lang="en-US" sz="2851">
                <a:solidFill>
                  <a:srgbClr val="494949"/>
                </a:solidFill>
                <a:ea typeface="Gothic A1 Medium"/>
              </a:rPr>
              <a:t>개발 인프라 구축</a:t>
            </a:r>
          </a:p>
          <a:p>
            <a:pPr algn="ctr">
              <a:lnSpc>
                <a:spcPts val="3707"/>
              </a:lnSpc>
            </a:pPr>
            <a:endParaRPr lang="en-US" sz="2851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933664" y="4866910"/>
            <a:ext cx="4760901" cy="193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7"/>
              </a:lnSpc>
            </a:pPr>
            <a:r>
              <a:rPr lang="en-US" sz="2851">
                <a:solidFill>
                  <a:srgbClr val="494949"/>
                </a:solidFill>
                <a:ea typeface="Gothic A1 Medium"/>
              </a:rPr>
              <a:t>데이터 수집</a:t>
            </a:r>
          </a:p>
          <a:p>
            <a:pPr algn="ctr">
              <a:lnSpc>
                <a:spcPts val="3707"/>
              </a:lnSpc>
            </a:pPr>
            <a:r>
              <a:rPr lang="en-US" sz="2851">
                <a:solidFill>
                  <a:srgbClr val="494949"/>
                </a:solidFill>
                <a:ea typeface="Gothic A1 Medium"/>
              </a:rPr>
              <a:t>백엔드</a:t>
            </a:r>
          </a:p>
          <a:p>
            <a:pPr algn="ctr">
              <a:lnSpc>
                <a:spcPts val="3707"/>
              </a:lnSpc>
            </a:pPr>
            <a:r>
              <a:rPr lang="en-US" sz="2851">
                <a:solidFill>
                  <a:srgbClr val="494949"/>
                </a:solidFill>
                <a:ea typeface="Gothic A1 Medium"/>
              </a:rPr>
              <a:t>데이터 가공 및 전처리</a:t>
            </a:r>
          </a:p>
          <a:p>
            <a:pPr algn="ctr">
              <a:lnSpc>
                <a:spcPts val="3707"/>
              </a:lnSpc>
            </a:pPr>
            <a:r>
              <a:rPr lang="en-US" sz="2851">
                <a:solidFill>
                  <a:srgbClr val="494949"/>
                </a:solidFill>
                <a:ea typeface="Gothic A1 Medium"/>
              </a:rPr>
              <a:t>개발 인프라 구축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580606" y="7163040"/>
            <a:ext cx="4769175" cy="0"/>
          </a:xfrm>
          <a:prstGeom prst="line">
            <a:avLst/>
          </a:prstGeom>
          <a:ln w="47625" cap="flat">
            <a:solidFill>
              <a:srgbClr val="80AB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6763911" y="7125179"/>
            <a:ext cx="4760179" cy="0"/>
          </a:xfrm>
          <a:prstGeom prst="line">
            <a:avLst/>
          </a:prstGeom>
          <a:ln w="38100" cap="flat">
            <a:solidFill>
              <a:srgbClr val="80AB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11933664" y="7137683"/>
            <a:ext cx="4760901" cy="0"/>
          </a:xfrm>
          <a:prstGeom prst="line">
            <a:avLst/>
          </a:prstGeom>
          <a:ln w="47625" cap="flat">
            <a:solidFill>
              <a:srgbClr val="80AB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86325" y="1961998"/>
          <a:ext cx="17915351" cy="8145519"/>
        </p:xfrm>
        <a:graphic>
          <a:graphicData uri="http://schemas.openxmlformats.org/drawingml/2006/table">
            <a:tbl>
              <a:tblPr/>
              <a:tblGrid>
                <a:gridCol w="2400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4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75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7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39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396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396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396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396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26381">
                <a:tc>
                  <a:txBody>
                    <a:bodyPr/>
                    <a:lstStyle/>
                    <a:p>
                      <a:pPr algn="ctr">
                        <a:lnSpc>
                          <a:spcPts val="2040"/>
                        </a:lnSpc>
                      </a:pPr>
                      <a:r>
                        <a:rPr lang="en-US" sz="2040">
                          <a:solidFill>
                            <a:srgbClr val="0B3B7B"/>
                          </a:solidFill>
                          <a:ea typeface="Gothic A1 Black Bold"/>
                        </a:rPr>
                        <a:t>개발업무</a:t>
                      </a:r>
                    </a:p>
                  </a:txBody>
                  <a:tcPr marL="218276" marR="218276" marT="218276" marB="218276" anchor="ctr">
                    <a:lnL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A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0"/>
                        </a:lnSpc>
                      </a:pPr>
                      <a:r>
                        <a:rPr lang="en-US" sz="2040">
                          <a:solidFill>
                            <a:srgbClr val="FFFFFF"/>
                          </a:solidFill>
                          <a:latin typeface="Gothic A1 Black"/>
                        </a:rPr>
                        <a:t>11월</a:t>
                      </a:r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E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0"/>
                        </a:lnSpc>
                      </a:pPr>
                      <a:r>
                        <a:rPr lang="en-US" sz="2040">
                          <a:solidFill>
                            <a:srgbClr val="FFFFFF"/>
                          </a:solidFill>
                          <a:latin typeface="Gothic A1 Bold Bold"/>
                        </a:rPr>
                        <a:t>12월</a:t>
                      </a:r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DA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0"/>
                        </a:lnSpc>
                      </a:pPr>
                      <a:r>
                        <a:rPr lang="en-US" sz="2040">
                          <a:solidFill>
                            <a:srgbClr val="FFFFFF"/>
                          </a:solidFill>
                          <a:latin typeface="Gothic A1 Bold Bold"/>
                        </a:rPr>
                        <a:t>1월</a:t>
                      </a:r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9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0"/>
                        </a:lnSpc>
                      </a:pPr>
                      <a:r>
                        <a:rPr lang="en-US" sz="2040">
                          <a:solidFill>
                            <a:srgbClr val="FFFFFF"/>
                          </a:solidFill>
                          <a:latin typeface="Gothic A1 Bold Bold"/>
                        </a:rPr>
                        <a:t>2월</a:t>
                      </a:r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0"/>
                        </a:lnSpc>
                      </a:pPr>
                      <a:r>
                        <a:rPr lang="en-US" sz="2040">
                          <a:solidFill>
                            <a:srgbClr val="FFFFFF"/>
                          </a:solidFill>
                          <a:latin typeface="Gothic A1 Black"/>
                        </a:rPr>
                        <a:t>3월</a:t>
                      </a:r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E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0"/>
                        </a:lnSpc>
                      </a:pPr>
                      <a:r>
                        <a:rPr lang="en-US" sz="2040">
                          <a:solidFill>
                            <a:srgbClr val="FFFFFF"/>
                          </a:solidFill>
                          <a:latin typeface="Gothic A1 Bold Bold"/>
                        </a:rPr>
                        <a:t>4월</a:t>
                      </a:r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DA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0"/>
                        </a:lnSpc>
                      </a:pPr>
                      <a:r>
                        <a:rPr lang="en-US" sz="2040">
                          <a:solidFill>
                            <a:srgbClr val="FFFFFF"/>
                          </a:solidFill>
                          <a:latin typeface="Gothic A1 Bold Bold"/>
                        </a:rPr>
                        <a:t>5월</a:t>
                      </a:r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9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0"/>
                        </a:lnSpc>
                      </a:pPr>
                      <a:r>
                        <a:rPr lang="en-US" sz="2040">
                          <a:solidFill>
                            <a:srgbClr val="FFFFFF"/>
                          </a:solidFill>
                          <a:latin typeface="Gothic A1 Bold Bold"/>
                        </a:rPr>
                        <a:t>6월</a:t>
                      </a:r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0"/>
                        </a:lnSpc>
                      </a:pPr>
                      <a:r>
                        <a:rPr lang="en-US" sz="2040">
                          <a:solidFill>
                            <a:srgbClr val="FFFFFF"/>
                          </a:solidFill>
                          <a:latin typeface="Gothic A1 Bold Bold"/>
                        </a:rPr>
                        <a:t>7~9월</a:t>
                      </a:r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4239">
                <a:tc>
                  <a:txBody>
                    <a:bodyPr/>
                    <a:lstStyle/>
                    <a:p>
                      <a:pPr algn="ctr">
                        <a:lnSpc>
                          <a:spcPts val="2040"/>
                        </a:lnSpc>
                      </a:pPr>
                      <a:r>
                        <a:rPr lang="en-US" sz="2040" spc="-51">
                          <a:solidFill>
                            <a:srgbClr val="494949"/>
                          </a:solidFill>
                          <a:ea typeface="Gothic A1 Medium Bold"/>
                        </a:rPr>
                        <a:t>현장조사 및 </a:t>
                      </a:r>
                    </a:p>
                    <a:p>
                      <a:pPr algn="ctr">
                        <a:lnSpc>
                          <a:spcPts val="2040"/>
                        </a:lnSpc>
                      </a:pPr>
                      <a:r>
                        <a:rPr lang="en-US" sz="2040" spc="-51">
                          <a:solidFill>
                            <a:srgbClr val="494949"/>
                          </a:solidFill>
                          <a:ea typeface="Gothic A1 Medium Bold"/>
                        </a:rPr>
                        <a:t>요구사항 수집</a:t>
                      </a:r>
                    </a:p>
                  </a:txBody>
                  <a:tcPr marL="218276" marR="218276" marT="218276" marB="218276" anchor="ctr">
                    <a:lnL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4689">
                <a:tc>
                  <a:txBody>
                    <a:bodyPr/>
                    <a:lstStyle/>
                    <a:p>
                      <a:pPr algn="ctr">
                        <a:lnSpc>
                          <a:spcPts val="2040"/>
                        </a:lnSpc>
                      </a:pPr>
                      <a:r>
                        <a:rPr lang="en-US" sz="2040" spc="-51">
                          <a:solidFill>
                            <a:srgbClr val="494949"/>
                          </a:solidFill>
                          <a:ea typeface="Gothic A1 Medium Bold"/>
                        </a:rPr>
                        <a:t>개발환경 조사 </a:t>
                      </a:r>
                    </a:p>
                    <a:p>
                      <a:pPr algn="ctr">
                        <a:lnSpc>
                          <a:spcPts val="2040"/>
                        </a:lnSpc>
                      </a:pPr>
                      <a:r>
                        <a:rPr lang="en-US" sz="2040" spc="-51">
                          <a:solidFill>
                            <a:srgbClr val="494949"/>
                          </a:solidFill>
                          <a:ea typeface="Gothic A1 Medium Bold"/>
                        </a:rPr>
                        <a:t>및 학습</a:t>
                      </a:r>
                    </a:p>
                  </a:txBody>
                  <a:tcPr marL="218276" marR="218276" marT="218276" marB="218276" anchor="ctr">
                    <a:lnL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9692">
                <a:tc>
                  <a:txBody>
                    <a:bodyPr/>
                    <a:lstStyle/>
                    <a:p>
                      <a:pPr algn="ctr">
                        <a:lnSpc>
                          <a:spcPts val="2040"/>
                        </a:lnSpc>
                      </a:pPr>
                      <a:r>
                        <a:rPr lang="en-US" sz="2040" spc="-51">
                          <a:solidFill>
                            <a:srgbClr val="494949"/>
                          </a:solidFill>
                          <a:ea typeface="Gothic A1 Medium Bold"/>
                        </a:rPr>
                        <a:t>개발환경 구축</a:t>
                      </a:r>
                    </a:p>
                  </a:txBody>
                  <a:tcPr marL="218276" marR="218276" marT="218276" marB="218276" anchor="ctr">
                    <a:lnL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3969">
                <a:tc>
                  <a:txBody>
                    <a:bodyPr/>
                    <a:lstStyle/>
                    <a:p>
                      <a:pPr algn="ctr">
                        <a:lnSpc>
                          <a:spcPts val="2040"/>
                        </a:lnSpc>
                      </a:pPr>
                      <a:r>
                        <a:rPr lang="en-US" sz="2040" spc="-51">
                          <a:solidFill>
                            <a:srgbClr val="494949"/>
                          </a:solidFill>
                          <a:ea typeface="Gothic A1 Medium Bold"/>
                        </a:rPr>
                        <a:t>데이터 전처리</a:t>
                      </a:r>
                    </a:p>
                  </a:txBody>
                  <a:tcPr marL="218276" marR="218276" marT="218276" marB="218276" anchor="ctr">
                    <a:lnL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4689">
                <a:tc>
                  <a:txBody>
                    <a:bodyPr/>
                    <a:lstStyle/>
                    <a:p>
                      <a:pPr algn="ctr">
                        <a:lnSpc>
                          <a:spcPts val="2040"/>
                        </a:lnSpc>
                      </a:pPr>
                      <a:r>
                        <a:rPr lang="en-US" sz="2040" spc="-51">
                          <a:solidFill>
                            <a:srgbClr val="494949"/>
                          </a:solidFill>
                          <a:ea typeface="Gothic A1 Medium Bold"/>
                        </a:rPr>
                        <a:t>필요 알고리즘 </a:t>
                      </a:r>
                    </a:p>
                    <a:p>
                      <a:pPr algn="ctr">
                        <a:lnSpc>
                          <a:spcPts val="2040"/>
                        </a:lnSpc>
                      </a:pPr>
                      <a:r>
                        <a:rPr lang="en-US" sz="2040" spc="-51">
                          <a:solidFill>
                            <a:srgbClr val="494949"/>
                          </a:solidFill>
                          <a:ea typeface="Gothic A1 Medium Bold"/>
                        </a:rPr>
                        <a:t>개발</a:t>
                      </a:r>
                    </a:p>
                  </a:txBody>
                  <a:tcPr marL="218276" marR="218276" marT="218276" marB="218276" anchor="ctr">
                    <a:lnL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7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0517">
                <a:tc>
                  <a:txBody>
                    <a:bodyPr/>
                    <a:lstStyle/>
                    <a:p>
                      <a:pPr algn="ctr">
                        <a:lnSpc>
                          <a:spcPts val="2040"/>
                        </a:lnSpc>
                      </a:pPr>
                      <a:r>
                        <a:rPr lang="en-US" sz="2040" spc="-51">
                          <a:solidFill>
                            <a:srgbClr val="494949"/>
                          </a:solidFill>
                          <a:ea typeface="Gothic A1 Medium Bold"/>
                        </a:rPr>
                        <a:t>데모 및 유지보수</a:t>
                      </a:r>
                    </a:p>
                  </a:txBody>
                  <a:tcPr marL="218276" marR="218276" marT="218276" marB="218276" anchor="ctr">
                    <a:lnL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1343">
                <a:tc>
                  <a:txBody>
                    <a:bodyPr/>
                    <a:lstStyle/>
                    <a:p>
                      <a:pPr algn="ctr">
                        <a:lnSpc>
                          <a:spcPts val="2040"/>
                        </a:lnSpc>
                      </a:pPr>
                      <a:r>
                        <a:rPr lang="en-US" sz="2040" spc="-51">
                          <a:solidFill>
                            <a:srgbClr val="494949"/>
                          </a:solidFill>
                          <a:ea typeface="Gothic A1 Medium Bold"/>
                        </a:rPr>
                        <a:t>최종검토 및 발표 </a:t>
                      </a:r>
                    </a:p>
                  </a:txBody>
                  <a:tcPr marL="218276" marR="218276" marT="218276" marB="218276" anchor="ctr">
                    <a:lnL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91" cap="flat" cmpd="sng" algn="ctr">
                      <a:solidFill>
                        <a:srgbClr val="80A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91" cap="flat" cmpd="sng" algn="ctr">
                      <a:solidFill>
                        <a:srgbClr val="80A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91" cap="flat" cmpd="sng" algn="ctr">
                      <a:solidFill>
                        <a:srgbClr val="80A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91" cap="flat" cmpd="sng" algn="ctr">
                      <a:solidFill>
                        <a:srgbClr val="80A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40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91" cap="flat" cmpd="sng" algn="ctr">
                      <a:solidFill>
                        <a:srgbClr val="80A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91" cap="flat" cmpd="sng" algn="ctr">
                      <a:solidFill>
                        <a:srgbClr val="80A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91" cap="flat" cmpd="sng" algn="ctr">
                      <a:solidFill>
                        <a:srgbClr val="80A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91" cap="flat" cmpd="sng" algn="ctr">
                      <a:solidFill>
                        <a:srgbClr val="80A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91" cap="flat" cmpd="sng" algn="ctr">
                      <a:solidFill>
                        <a:srgbClr val="80A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6"/>
                        </a:lnSpc>
                      </a:pPr>
                      <a:endParaRPr/>
                    </a:p>
                  </a:txBody>
                  <a:tcPr marL="218276" marR="218276" marT="218276" marB="218276" anchor="ctr">
                    <a:lnL w="4318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801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91" cap="flat" cmpd="sng" algn="ctr">
                      <a:solidFill>
                        <a:srgbClr val="80A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0" y="1277031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45622" y="626278"/>
            <a:ext cx="2123866" cy="1301505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648058" y="3333025"/>
            <a:ext cx="1717349" cy="375139"/>
            <a:chOff x="0" y="0"/>
            <a:chExt cx="452306" cy="988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2306" cy="98802"/>
            </a:xfrm>
            <a:custGeom>
              <a:avLst/>
              <a:gdLst/>
              <a:ahLst/>
              <a:cxnLst/>
              <a:rect l="l" t="t" r="r" b="b"/>
              <a:pathLst>
                <a:path w="452306" h="98802">
                  <a:moveTo>
                    <a:pt x="0" y="0"/>
                  </a:moveTo>
                  <a:lnTo>
                    <a:pt x="452306" y="0"/>
                  </a:lnTo>
                  <a:lnTo>
                    <a:pt x="452306" y="98802"/>
                  </a:lnTo>
                  <a:lnTo>
                    <a:pt x="0" y="98802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80606" y="815068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 Bold"/>
              </a:rPr>
              <a:t>프로젝트 일정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365407" y="4447828"/>
            <a:ext cx="3321354" cy="417913"/>
            <a:chOff x="0" y="0"/>
            <a:chExt cx="874760" cy="1100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74760" cy="110068"/>
            </a:xfrm>
            <a:custGeom>
              <a:avLst/>
              <a:gdLst/>
              <a:ahLst/>
              <a:cxnLst/>
              <a:rect l="l" t="t" r="r" b="b"/>
              <a:pathLst>
                <a:path w="874760" h="110068">
                  <a:moveTo>
                    <a:pt x="0" y="0"/>
                  </a:moveTo>
                  <a:lnTo>
                    <a:pt x="874760" y="0"/>
                  </a:lnTo>
                  <a:lnTo>
                    <a:pt x="874760" y="110068"/>
                  </a:lnTo>
                  <a:lnTo>
                    <a:pt x="0" y="110068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026084" y="5550410"/>
            <a:ext cx="1717349" cy="375139"/>
            <a:chOff x="0" y="0"/>
            <a:chExt cx="452306" cy="988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2306" cy="98802"/>
            </a:xfrm>
            <a:custGeom>
              <a:avLst/>
              <a:gdLst/>
              <a:ahLst/>
              <a:cxnLst/>
              <a:rect l="l" t="t" r="r" b="b"/>
              <a:pathLst>
                <a:path w="452306" h="98802">
                  <a:moveTo>
                    <a:pt x="0" y="0"/>
                  </a:moveTo>
                  <a:lnTo>
                    <a:pt x="452306" y="0"/>
                  </a:lnTo>
                  <a:lnTo>
                    <a:pt x="452306" y="98802"/>
                  </a:lnTo>
                  <a:lnTo>
                    <a:pt x="0" y="98802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82756" y="6418101"/>
            <a:ext cx="3321354" cy="417913"/>
            <a:chOff x="0" y="0"/>
            <a:chExt cx="874760" cy="11006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4760" cy="110068"/>
            </a:xfrm>
            <a:custGeom>
              <a:avLst/>
              <a:gdLst/>
              <a:ahLst/>
              <a:cxnLst/>
              <a:rect l="l" t="t" r="r" b="b"/>
              <a:pathLst>
                <a:path w="874760" h="110068">
                  <a:moveTo>
                    <a:pt x="0" y="0"/>
                  </a:moveTo>
                  <a:lnTo>
                    <a:pt x="874760" y="0"/>
                  </a:lnTo>
                  <a:lnTo>
                    <a:pt x="874760" y="110068"/>
                  </a:lnTo>
                  <a:lnTo>
                    <a:pt x="0" y="110068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743433" y="7466051"/>
            <a:ext cx="5160614" cy="396526"/>
            <a:chOff x="0" y="0"/>
            <a:chExt cx="1359174" cy="10443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59174" cy="104435"/>
            </a:xfrm>
            <a:custGeom>
              <a:avLst/>
              <a:gdLst/>
              <a:ahLst/>
              <a:cxnLst/>
              <a:rect l="l" t="t" r="r" b="b"/>
              <a:pathLst>
                <a:path w="1359174" h="104435">
                  <a:moveTo>
                    <a:pt x="0" y="0"/>
                  </a:moveTo>
                  <a:lnTo>
                    <a:pt x="1359174" y="0"/>
                  </a:lnTo>
                  <a:lnTo>
                    <a:pt x="1359174" y="104435"/>
                  </a:lnTo>
                  <a:lnTo>
                    <a:pt x="0" y="10443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743433" y="8491227"/>
            <a:ext cx="8668039" cy="396526"/>
            <a:chOff x="0" y="0"/>
            <a:chExt cx="2282940" cy="10443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82940" cy="104435"/>
            </a:xfrm>
            <a:custGeom>
              <a:avLst/>
              <a:gdLst/>
              <a:ahLst/>
              <a:cxnLst/>
              <a:rect l="l" t="t" r="r" b="b"/>
              <a:pathLst>
                <a:path w="2282940" h="104435">
                  <a:moveTo>
                    <a:pt x="0" y="0"/>
                  </a:moveTo>
                  <a:lnTo>
                    <a:pt x="2282940" y="0"/>
                  </a:lnTo>
                  <a:lnTo>
                    <a:pt x="2282940" y="104435"/>
                  </a:lnTo>
                  <a:lnTo>
                    <a:pt x="0" y="10443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6384326" y="8883161"/>
            <a:ext cx="1717349" cy="375139"/>
            <a:chOff x="0" y="0"/>
            <a:chExt cx="452306" cy="9880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52306" cy="98802"/>
            </a:xfrm>
            <a:custGeom>
              <a:avLst/>
              <a:gdLst/>
              <a:ahLst/>
              <a:cxnLst/>
              <a:rect l="l" t="t" r="r" b="b"/>
              <a:pathLst>
                <a:path w="452306" h="98802">
                  <a:moveTo>
                    <a:pt x="0" y="0"/>
                  </a:moveTo>
                  <a:lnTo>
                    <a:pt x="452306" y="0"/>
                  </a:lnTo>
                  <a:lnTo>
                    <a:pt x="452306" y="98802"/>
                  </a:lnTo>
                  <a:lnTo>
                    <a:pt x="0" y="98802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32591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949674" y="424971"/>
            <a:ext cx="9737375" cy="3194598"/>
            <a:chOff x="0" y="-28575"/>
            <a:chExt cx="2564576" cy="8413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64576" cy="305855"/>
            </a:xfrm>
            <a:custGeom>
              <a:avLst/>
              <a:gdLst/>
              <a:ahLst/>
              <a:cxnLst/>
              <a:rect l="l" t="t" r="r" b="b"/>
              <a:pathLst>
                <a:path w="2564576" h="305855">
                  <a:moveTo>
                    <a:pt x="0" y="0"/>
                  </a:moveTo>
                  <a:lnTo>
                    <a:pt x="2564576" y="0"/>
                  </a:lnTo>
                  <a:lnTo>
                    <a:pt x="2564576" y="305855"/>
                  </a:lnTo>
                  <a:lnTo>
                    <a:pt x="0" y="3058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388575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r>
                <a:rPr lang="en-US" sz="2999" dirty="0">
                  <a:solidFill>
                    <a:srgbClr val="000000"/>
                  </a:solidFill>
                  <a:ea typeface="Open Sauce"/>
                </a:rPr>
                <a:t>❖ https://github.com/tukorea-work-2022-2023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57400" y="2594819"/>
            <a:ext cx="13430794" cy="755738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80606" y="86395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latin typeface="Gothic A1 Bold Bold"/>
              </a:rPr>
              <a:t>GitHub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196171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580606" y="734208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 Bold"/>
              </a:rPr>
              <a:t>필요기술 및 참고 문헌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7839" y="2008951"/>
            <a:ext cx="7340264" cy="2065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spc="-94">
                <a:solidFill>
                  <a:srgbClr val="494949"/>
                </a:solidFill>
                <a:latin typeface="Gothic A1 Medium Bold"/>
              </a:rPr>
              <a:t> 참고 문헌</a:t>
            </a: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8511" y="2817747"/>
            <a:ext cx="17360468" cy="774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1588" lvl="1" indent="-295794" algn="just">
              <a:lnSpc>
                <a:spcPts val="3836"/>
              </a:lnSpc>
              <a:buFont typeface="Arial"/>
              <a:buChar char="•"/>
            </a:pPr>
            <a:r>
              <a:rPr lang="en-US" sz="2740" spc="-68">
                <a:solidFill>
                  <a:srgbClr val="494949"/>
                </a:solidFill>
                <a:ea typeface="Gothic A1 Medium Bold"/>
              </a:rPr>
              <a:t>문화 빅데이터 플랫폼</a:t>
            </a:r>
          </a:p>
          <a:p>
            <a:pPr algn="just">
              <a:lnSpc>
                <a:spcPts val="3836"/>
              </a:lnSpc>
            </a:pPr>
            <a:r>
              <a:rPr lang="en-US" sz="2740" spc="-68">
                <a:solidFill>
                  <a:srgbClr val="494949"/>
                </a:solidFill>
                <a:latin typeface="Gothic A1 Medium"/>
              </a:rPr>
              <a:t>- https://www.culture.go.kr/bigdata/user/main.do</a:t>
            </a:r>
          </a:p>
          <a:p>
            <a:pPr algn="just">
              <a:lnSpc>
                <a:spcPts val="3836"/>
              </a:lnSpc>
            </a:pPr>
            <a:r>
              <a:rPr lang="en-US" sz="2740" spc="-68">
                <a:solidFill>
                  <a:srgbClr val="494949"/>
                </a:solidFill>
                <a:latin typeface="Gothic A1 Medium"/>
              </a:rPr>
              <a:t>    2. </a:t>
            </a:r>
            <a:r>
              <a:rPr lang="en-US" sz="2740" spc="-68">
                <a:solidFill>
                  <a:srgbClr val="494949"/>
                </a:solidFill>
                <a:latin typeface="Gothic A1 Medium Bold"/>
              </a:rPr>
              <a:t>Yes24</a:t>
            </a:r>
          </a:p>
          <a:p>
            <a:pPr algn="just">
              <a:lnSpc>
                <a:spcPts val="3836"/>
              </a:lnSpc>
            </a:pPr>
            <a:r>
              <a:rPr lang="en-US" sz="2740" spc="-68">
                <a:solidFill>
                  <a:srgbClr val="494949"/>
                </a:solidFill>
                <a:latin typeface="Gothic A1 Medium"/>
              </a:rPr>
              <a:t>- http://www.yes24.com</a:t>
            </a:r>
          </a:p>
          <a:p>
            <a:pPr algn="just">
              <a:lnSpc>
                <a:spcPts val="3836"/>
              </a:lnSpc>
            </a:pPr>
            <a:r>
              <a:rPr lang="en-US" sz="2740" spc="-68">
                <a:solidFill>
                  <a:srgbClr val="494949"/>
                </a:solidFill>
                <a:latin typeface="Gothic A1 Medium"/>
              </a:rPr>
              <a:t>    3. </a:t>
            </a:r>
            <a:r>
              <a:rPr lang="en-US" sz="2740" spc="-68">
                <a:solidFill>
                  <a:srgbClr val="494949"/>
                </a:solidFill>
                <a:latin typeface="Gothic A1 Medium Bold"/>
              </a:rPr>
              <a:t>Iamport(아임포트)</a:t>
            </a:r>
          </a:p>
          <a:p>
            <a:pPr algn="just">
              <a:lnSpc>
                <a:spcPts val="3836"/>
              </a:lnSpc>
            </a:pPr>
            <a:r>
              <a:rPr lang="en-US" sz="2740" spc="-68">
                <a:solidFill>
                  <a:srgbClr val="494949"/>
                </a:solidFill>
                <a:latin typeface="Gothic A1 Medium"/>
              </a:rPr>
              <a:t>- Django에서 아임포트를 통해 결제 구현하기 : https://skyseven73.tistory.com/17</a:t>
            </a:r>
          </a:p>
          <a:p>
            <a:pPr algn="just">
              <a:lnSpc>
                <a:spcPts val="3836"/>
              </a:lnSpc>
            </a:pPr>
            <a:r>
              <a:rPr lang="en-US" sz="2740" spc="-68">
                <a:solidFill>
                  <a:srgbClr val="494949"/>
                </a:solidFill>
                <a:latin typeface="Gothic A1 Medium"/>
              </a:rPr>
              <a:t>- Iamport : https://guide.iamport.kr/</a:t>
            </a:r>
          </a:p>
          <a:p>
            <a:pPr algn="just">
              <a:lnSpc>
                <a:spcPts val="3836"/>
              </a:lnSpc>
            </a:pPr>
            <a:r>
              <a:rPr lang="en-US" sz="2740" spc="-68">
                <a:solidFill>
                  <a:srgbClr val="494949"/>
                </a:solidFill>
                <a:latin typeface="Gothic A1 Medium"/>
              </a:rPr>
              <a:t>    4. </a:t>
            </a:r>
            <a:r>
              <a:rPr lang="en-US" sz="2740" spc="-68">
                <a:solidFill>
                  <a:srgbClr val="494949"/>
                </a:solidFill>
                <a:latin typeface="Gothic A1 Medium Bold"/>
              </a:rPr>
              <a:t>Django</a:t>
            </a:r>
          </a:p>
          <a:p>
            <a:pPr algn="just">
              <a:lnSpc>
                <a:spcPts val="3836"/>
              </a:lnSpc>
            </a:pPr>
            <a:r>
              <a:rPr lang="en-US" sz="2740" spc="-68">
                <a:solidFill>
                  <a:srgbClr val="494949"/>
                </a:solidFill>
                <a:latin typeface="Gothic A1 Medium"/>
              </a:rPr>
              <a:t>- [Django] 태그 검색🔎기능 만들기 : https://cowimming.tistory.com/120</a:t>
            </a:r>
          </a:p>
          <a:p>
            <a:pPr algn="just">
              <a:lnSpc>
                <a:spcPts val="3836"/>
              </a:lnSpc>
            </a:pPr>
            <a:r>
              <a:rPr lang="en-US" sz="2740" spc="-68">
                <a:solidFill>
                  <a:srgbClr val="494949"/>
                </a:solidFill>
                <a:latin typeface="Gothic A1 Medium"/>
              </a:rPr>
              <a:t>- Django channels 실시간 채팅 기능 (websocket) : https://a-littlecoding.tistory.com/27</a:t>
            </a:r>
          </a:p>
          <a:p>
            <a:pPr algn="just">
              <a:lnSpc>
                <a:spcPts val="3836"/>
              </a:lnSpc>
            </a:pPr>
            <a:r>
              <a:rPr lang="en-US" sz="2740" spc="-68">
                <a:solidFill>
                  <a:srgbClr val="494949"/>
                </a:solidFill>
                <a:latin typeface="Gothic A1 Medium"/>
              </a:rPr>
              <a:t>- Django Tag 기능 구현하기 : https://blog.naver.com/PostView.nhn?blogId=k18lovean&amp;logNo=222189585578</a:t>
            </a:r>
          </a:p>
          <a:p>
            <a:pPr algn="just">
              <a:lnSpc>
                <a:spcPts val="3836"/>
              </a:lnSpc>
            </a:pPr>
            <a:r>
              <a:rPr lang="en-US" sz="2740" spc="-68">
                <a:solidFill>
                  <a:srgbClr val="494949"/>
                </a:solidFill>
                <a:latin typeface="Gothic A1 Medium"/>
              </a:rPr>
              <a:t>-0부터 시작하는 Django 공부 - Email 인증: </a:t>
            </a:r>
          </a:p>
          <a:p>
            <a:pPr algn="just">
              <a:lnSpc>
                <a:spcPts val="3836"/>
              </a:lnSpc>
            </a:pPr>
            <a:r>
              <a:rPr lang="en-US" sz="2740" spc="-68">
                <a:solidFill>
                  <a:srgbClr val="494949"/>
                </a:solidFill>
                <a:latin typeface="Gothic A1 Medium"/>
              </a:rPr>
              <a:t>https://velog.io/@lijahong/0%EB%B6%80%ED%84%B0-%EC%8B%9C%EC%9E%91%ED%95%98%EB%8A%94-Django-%EA%B3%B5%EB%B6%80-Email-%EC%9D%B8%EC%A6%9D</a:t>
            </a:r>
          </a:p>
          <a:p>
            <a:pPr algn="just">
              <a:lnSpc>
                <a:spcPts val="3836"/>
              </a:lnSpc>
            </a:pPr>
            <a:endParaRPr lang="en-US" sz="2740" spc="-68">
              <a:solidFill>
                <a:srgbClr val="494949"/>
              </a:solidFill>
              <a:latin typeface="Gothic A1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196171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580606" y="734208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 Bold"/>
              </a:rPr>
              <a:t>필요기술 및 참고 문헌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7839" y="2008951"/>
            <a:ext cx="7340264" cy="2065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spc="-94">
                <a:solidFill>
                  <a:srgbClr val="494949"/>
                </a:solidFill>
                <a:latin typeface="Gothic A1 Medium Bold"/>
              </a:rPr>
              <a:t> 참고 문헌</a:t>
            </a: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8511" y="2817747"/>
            <a:ext cx="17347281" cy="7741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3"/>
              </a:lnSpc>
            </a:pPr>
            <a:r>
              <a:rPr lang="en-US" sz="2738" spc="-68">
                <a:solidFill>
                  <a:srgbClr val="494949"/>
                </a:solidFill>
                <a:latin typeface="Gothic A1 Medium"/>
              </a:rPr>
              <a:t>  5. </a:t>
            </a:r>
            <a:r>
              <a:rPr lang="en-US" sz="2738" spc="-68">
                <a:solidFill>
                  <a:srgbClr val="494949"/>
                </a:solidFill>
                <a:latin typeface="Gothic A1 Medium Bold"/>
              </a:rPr>
              <a:t>Flutter</a:t>
            </a:r>
          </a:p>
          <a:p>
            <a:pPr algn="just">
              <a:lnSpc>
                <a:spcPts val="3833"/>
              </a:lnSpc>
            </a:pPr>
            <a:r>
              <a:rPr lang="en-US" sz="2738" spc="-68">
                <a:solidFill>
                  <a:srgbClr val="494949"/>
                </a:solidFill>
                <a:latin typeface="Gothic A1 Medium"/>
              </a:rPr>
              <a:t>- 플러터와 장고로 1시간만에 퀴즈 앱/서버 만들기 :</a:t>
            </a:r>
          </a:p>
          <a:p>
            <a:pPr algn="just">
              <a:lnSpc>
                <a:spcPts val="3833"/>
              </a:lnSpc>
            </a:pPr>
            <a:r>
              <a:rPr lang="en-US" sz="2738" spc="-68">
                <a:solidFill>
                  <a:srgbClr val="494949"/>
                </a:solidFill>
                <a:latin typeface="Gothic A1 Medium"/>
              </a:rPr>
              <a:t>https://www.inflearn.com/course/%ED%94%8C%EB%9F%AC%ED%84%B0-%EC%9E%A5%EA%B3%A0-%ED%80%B4%EC%A6%88%EC%95%B1-%EC%84%9C%EB%B2%84-%ED%92%80%EC%8A%A4%ED%83%9D</a:t>
            </a:r>
          </a:p>
          <a:p>
            <a:pPr algn="just">
              <a:lnSpc>
                <a:spcPts val="3833"/>
              </a:lnSpc>
            </a:pPr>
            <a:r>
              <a:rPr lang="en-US" sz="2738" spc="-68">
                <a:solidFill>
                  <a:srgbClr val="494949"/>
                </a:solidFill>
                <a:latin typeface="Gothic A1 Medium"/>
              </a:rPr>
              <a:t>- 쉽게알려주는 플러터 강의임 : https://www.youtube.com/playlist?list=PLfLgtT94nNq1izG4R2WDN517iPX4WXH3C</a:t>
            </a:r>
          </a:p>
          <a:p>
            <a:pPr algn="just">
              <a:lnSpc>
                <a:spcPts val="3833"/>
              </a:lnSpc>
            </a:pPr>
            <a:r>
              <a:rPr lang="en-US" sz="2738" spc="-68">
                <a:solidFill>
                  <a:srgbClr val="494949"/>
                </a:solidFill>
                <a:latin typeface="Gothic A1 Medium"/>
              </a:rPr>
              <a:t>- 플러터 VS 리액트 네이티브, 2021년의 승자는? :</a:t>
            </a:r>
          </a:p>
          <a:p>
            <a:pPr algn="just">
              <a:lnSpc>
                <a:spcPts val="3833"/>
              </a:lnSpc>
            </a:pPr>
            <a:r>
              <a:rPr lang="en-US" sz="2738" spc="-68">
                <a:solidFill>
                  <a:srgbClr val="494949"/>
                </a:solidFill>
                <a:latin typeface="Gothic A1 Medium"/>
              </a:rPr>
              <a:t>https://blog.wishket.com/%ED%94%8C%EB%9F%AC%ED%84%B0-vs-%EB%A6%AC%EC%95%A1%ED%8A%B8-%EB%84%A4%EC%9D%B4%ED%8B%B0%EB%B8%8C-2021%EB%85%84%EC%9D%98-%EC%8A%B9%EC%9E%90%EB%8A%94/</a:t>
            </a:r>
          </a:p>
          <a:p>
            <a:pPr algn="just">
              <a:lnSpc>
                <a:spcPts val="3833"/>
              </a:lnSpc>
            </a:pPr>
            <a:r>
              <a:rPr lang="en-US" sz="2738" spc="-68">
                <a:solidFill>
                  <a:srgbClr val="494949"/>
                </a:solidFill>
                <a:latin typeface="Gothic A1 Medium"/>
              </a:rPr>
              <a:t>  6. </a:t>
            </a:r>
            <a:r>
              <a:rPr lang="en-US" sz="2738" spc="-68">
                <a:solidFill>
                  <a:srgbClr val="494949"/>
                </a:solidFill>
                <a:ea typeface="Gothic A1 Medium Bold"/>
              </a:rPr>
              <a:t>크롤링</a:t>
            </a:r>
          </a:p>
          <a:p>
            <a:pPr algn="just">
              <a:lnSpc>
                <a:spcPts val="3833"/>
              </a:lnSpc>
            </a:pPr>
            <a:r>
              <a:rPr lang="en-US" sz="2738" spc="-68">
                <a:solidFill>
                  <a:srgbClr val="494949"/>
                </a:solidFill>
                <a:latin typeface="Gothic A1 Medium"/>
              </a:rPr>
              <a:t>- [데이터 수집] selenium 유튜브 검색 결과 스크래핑: https://data-ssung.tistory.com/129</a:t>
            </a:r>
          </a:p>
          <a:p>
            <a:pPr algn="just">
              <a:lnSpc>
                <a:spcPts val="3833"/>
              </a:lnSpc>
            </a:pPr>
            <a:r>
              <a:rPr lang="en-US" sz="2738" spc="-68">
                <a:solidFill>
                  <a:srgbClr val="494949"/>
                </a:solidFill>
                <a:latin typeface="Gothic A1 Medium"/>
              </a:rPr>
              <a:t>- [크롤링] 2. 유튜브 랭킹 데이터 다루기 : https://cori.tistory.com/41</a:t>
            </a:r>
          </a:p>
          <a:p>
            <a:pPr algn="just">
              <a:lnSpc>
                <a:spcPts val="3833"/>
              </a:lnSpc>
            </a:pPr>
            <a:r>
              <a:rPr lang="en-US" sz="2738" spc="-68">
                <a:solidFill>
                  <a:srgbClr val="494949"/>
                </a:solidFill>
                <a:latin typeface="Gothic A1 Medium"/>
              </a:rPr>
              <a:t>- 유튜브 크롤링하기(제목, 주소, 조회수) : https://winter-time.tistory.com/entry/유튜브-크롤링하기제목-주소-조회수</a:t>
            </a:r>
          </a:p>
          <a:p>
            <a:pPr algn="just">
              <a:lnSpc>
                <a:spcPts val="3833"/>
              </a:lnSpc>
            </a:pPr>
            <a:endParaRPr lang="en-US" sz="2738" spc="-68">
              <a:solidFill>
                <a:srgbClr val="494949"/>
              </a:solidFill>
              <a:latin typeface="Gothic A1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157400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580606" y="695438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 Bold"/>
              </a:rPr>
              <a:t>필요기술 및 참고 문헌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7839" y="1931410"/>
            <a:ext cx="7340264" cy="2065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spc="-94">
                <a:solidFill>
                  <a:srgbClr val="494949"/>
                </a:solidFill>
                <a:latin typeface="Gothic A1 Medium Bold"/>
              </a:rPr>
              <a:t> 참고 문헌</a:t>
            </a: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8511" y="2740207"/>
            <a:ext cx="17347281" cy="341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3"/>
              </a:lnSpc>
            </a:pPr>
            <a:r>
              <a:rPr lang="en-US" sz="2738" spc="-68">
                <a:solidFill>
                  <a:srgbClr val="494949"/>
                </a:solidFill>
                <a:latin typeface="Gothic A1 Medium"/>
              </a:rPr>
              <a:t>  7. 도서</a:t>
            </a:r>
          </a:p>
          <a:p>
            <a:pPr algn="just">
              <a:lnSpc>
                <a:spcPts val="3833"/>
              </a:lnSpc>
            </a:pPr>
            <a:r>
              <a:rPr lang="en-US" sz="2738" spc="-68">
                <a:solidFill>
                  <a:srgbClr val="494949"/>
                </a:solidFill>
                <a:latin typeface="Gothic A1 Medium"/>
              </a:rPr>
              <a:t>-[출판] 국제표준도서번호 ISBN의 이해 : </a:t>
            </a:r>
          </a:p>
          <a:p>
            <a:pPr algn="just">
              <a:lnSpc>
                <a:spcPts val="3833"/>
              </a:lnSpc>
            </a:pPr>
            <a:r>
              <a:rPr lang="en-US" sz="2738" spc="-68">
                <a:solidFill>
                  <a:srgbClr val="494949"/>
                </a:solidFill>
                <a:latin typeface="Gothic A1 Medium"/>
              </a:rPr>
              <a:t>https://m.blog.naver.com/PostView.naver?isHttpsRedirect=true&amp;blogId=timeword2&amp;logNo=221433252977</a:t>
            </a:r>
          </a:p>
          <a:p>
            <a:pPr algn="just">
              <a:lnSpc>
                <a:spcPts val="3833"/>
              </a:lnSpc>
            </a:pPr>
            <a:r>
              <a:rPr lang="en-US" sz="2738" spc="-68">
                <a:solidFill>
                  <a:srgbClr val="494949"/>
                </a:solidFill>
                <a:latin typeface="Gothic A1 Medium"/>
              </a:rPr>
              <a:t>- 한국십진분류표(KDC) 총정리! – 도서관 책 분류법 : </a:t>
            </a:r>
          </a:p>
          <a:p>
            <a:pPr algn="just">
              <a:lnSpc>
                <a:spcPts val="3833"/>
              </a:lnSpc>
            </a:pPr>
            <a:r>
              <a:rPr lang="en-US" sz="2738" spc="-68">
                <a:solidFill>
                  <a:srgbClr val="494949"/>
                </a:solidFill>
                <a:latin typeface="Gothic A1 Medium"/>
              </a:rPr>
              <a:t>https://m.blog.naver.com/PostView.naver?isHttpsRedirect=true&amp;blogId=sgjjojo&amp;logNo=221184479000 </a:t>
            </a:r>
          </a:p>
          <a:p>
            <a:pPr algn="just">
              <a:lnSpc>
                <a:spcPts val="3833"/>
              </a:lnSpc>
            </a:pPr>
            <a:endParaRPr lang="en-US" sz="2738" spc="-68">
              <a:solidFill>
                <a:srgbClr val="494949"/>
              </a:solidFill>
              <a:latin typeface="Gothic A1 Medium"/>
            </a:endParaRPr>
          </a:p>
          <a:p>
            <a:pPr algn="just">
              <a:lnSpc>
                <a:spcPts val="3833"/>
              </a:lnSpc>
            </a:pPr>
            <a:endParaRPr lang="en-US" sz="2738" spc="-68">
              <a:solidFill>
                <a:srgbClr val="494949"/>
              </a:solidFill>
              <a:latin typeface="Gothic A1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49836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80606" y="1459423"/>
            <a:ext cx="15463446" cy="2533809"/>
            <a:chOff x="0" y="0"/>
            <a:chExt cx="4072677" cy="6673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72677" cy="667341"/>
            </a:xfrm>
            <a:custGeom>
              <a:avLst/>
              <a:gdLst/>
              <a:ahLst/>
              <a:cxnLst/>
              <a:rect l="l" t="t" r="r" b="b"/>
              <a:pathLst>
                <a:path w="4072677" h="667341">
                  <a:moveTo>
                    <a:pt x="0" y="0"/>
                  </a:moveTo>
                  <a:lnTo>
                    <a:pt x="4072677" y="0"/>
                  </a:lnTo>
                  <a:lnTo>
                    <a:pt x="4072677" y="667341"/>
                  </a:lnTo>
                  <a:lnTo>
                    <a:pt x="0" y="66734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2522" t="1050" b="395"/>
          <a:stretch>
            <a:fillRect/>
          </a:stretch>
        </p:blipFill>
        <p:spPr>
          <a:xfrm>
            <a:off x="3038205" y="4102770"/>
            <a:ext cx="3935210" cy="61842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88668" y="4216307"/>
            <a:ext cx="7466954" cy="236607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675942" y="6927035"/>
            <a:ext cx="6604380" cy="289904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80606" y="487873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 Bold"/>
              </a:rPr>
              <a:t>주제 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5677" y="1514286"/>
            <a:ext cx="7340264" cy="73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09" lvl="1" indent="-410205" algn="just">
              <a:lnSpc>
                <a:spcPts val="5319"/>
              </a:lnSpc>
              <a:buFont typeface="Arial"/>
              <a:buChar char="•"/>
            </a:pPr>
            <a:r>
              <a:rPr lang="en-US" sz="3799" spc="-94">
                <a:solidFill>
                  <a:srgbClr val="494949"/>
                </a:solidFill>
                <a:ea typeface="Gothic A1 Medium Bold"/>
              </a:rPr>
              <a:t>연구 개발 배경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78175" y="2348931"/>
            <a:ext cx="14906943" cy="196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-   IT 전공책의 경우, 컴퓨터 공학 전공 서적 기준 가장 비싼 전공 서적의 가격은 47000원임</a:t>
            </a:r>
          </a:p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-  학생들은 비싼 가격의 전공 서적을 구매하는 대신 캠퍼스어플 ‘ 에브리타임＇을 통해 중고로 구매를 하거나 도서관에서 대출을 하는 등 보다 저렴하게 서적을 구함 → 도서가 없을 경우가 존재</a:t>
            </a:r>
          </a:p>
          <a:p>
            <a:pPr algn="just">
              <a:lnSpc>
                <a:spcPts val="4042"/>
              </a:lnSpc>
            </a:pPr>
            <a:endParaRPr lang="en-US" sz="2659" spc="-66">
              <a:solidFill>
                <a:srgbClr val="494949"/>
              </a:solidFill>
              <a:latin typeface="Gothic A1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202231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8511" y="3691374"/>
            <a:ext cx="14050304" cy="445965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80606" y="740268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 Bold"/>
              </a:rPr>
              <a:t>필요기술 및 참고 문헌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7839" y="2577583"/>
            <a:ext cx="7340264" cy="2065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 spc="-94">
                <a:solidFill>
                  <a:srgbClr val="494949"/>
                </a:solidFill>
                <a:latin typeface="Gothic A1 Medium Bold"/>
              </a:rPr>
              <a:t> 참고 문헌</a:t>
            </a: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  <a:p>
            <a:pPr algn="just">
              <a:lnSpc>
                <a:spcPts val="5319"/>
              </a:lnSpc>
            </a:pPr>
            <a:endParaRPr lang="en-US" sz="3799" spc="-94">
              <a:solidFill>
                <a:srgbClr val="494949"/>
              </a:solidFill>
              <a:latin typeface="Gothic A1 Medium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27910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13244"/>
          <a:stretch>
            <a:fillRect/>
          </a:stretch>
        </p:blipFill>
        <p:spPr>
          <a:xfrm>
            <a:off x="1223651" y="5028581"/>
            <a:ext cx="5030815" cy="21260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54466" y="4220863"/>
            <a:ext cx="4113612" cy="5867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77195" y="4247114"/>
            <a:ext cx="4272565" cy="581421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80606" y="465947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 Bold"/>
              </a:rPr>
              <a:t>주제 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00903" y="1694672"/>
            <a:ext cx="15463446" cy="2269161"/>
            <a:chOff x="0" y="0"/>
            <a:chExt cx="4072677" cy="5976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72677" cy="597639"/>
            </a:xfrm>
            <a:custGeom>
              <a:avLst/>
              <a:gdLst/>
              <a:ahLst/>
              <a:cxnLst/>
              <a:rect l="l" t="t" r="r" b="b"/>
              <a:pathLst>
                <a:path w="4072677" h="597639">
                  <a:moveTo>
                    <a:pt x="0" y="0"/>
                  </a:moveTo>
                  <a:lnTo>
                    <a:pt x="4072677" y="0"/>
                  </a:lnTo>
                  <a:lnTo>
                    <a:pt x="4072677" y="597639"/>
                  </a:lnTo>
                  <a:lnTo>
                    <a:pt x="0" y="59763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55975" y="1749535"/>
            <a:ext cx="7340264" cy="73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09" lvl="1" indent="-410205" algn="just">
              <a:lnSpc>
                <a:spcPts val="5319"/>
              </a:lnSpc>
              <a:buFont typeface="Arial"/>
              <a:buChar char="•"/>
            </a:pPr>
            <a:r>
              <a:rPr lang="en-US" sz="3799" spc="-94">
                <a:solidFill>
                  <a:srgbClr val="494949"/>
                </a:solidFill>
                <a:ea typeface="Gothic A1 Medium Bold"/>
              </a:rPr>
              <a:t>연구 개발 배경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79155" y="2082276"/>
            <a:ext cx="14906943" cy="243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3"/>
              </a:lnSpc>
            </a:pPr>
            <a:endParaRPr/>
          </a:p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-  가격 부담을 덜어주고자 개인 간의 IT서적 공유 서비스를 제공하고 특히 대학생들을 위한 전공책 대여 중개 서비스를 제공하여 학생들의 경제적 상황을 고려해줄 수 있음</a:t>
            </a:r>
          </a:p>
          <a:p>
            <a:pPr algn="just">
              <a:lnSpc>
                <a:spcPts val="3723"/>
              </a:lnSpc>
            </a:pPr>
            <a:endParaRPr lang="en-US" sz="2659" spc="-66">
              <a:solidFill>
                <a:srgbClr val="494949"/>
              </a:solidFill>
              <a:latin typeface="Gothic A1 Medium"/>
            </a:endParaRPr>
          </a:p>
          <a:p>
            <a:pPr algn="just">
              <a:lnSpc>
                <a:spcPts val="4042"/>
              </a:lnSpc>
            </a:pPr>
            <a:endParaRPr lang="en-US" sz="2659" spc="-66">
              <a:solidFill>
                <a:srgbClr val="494949"/>
              </a:solidFill>
              <a:latin typeface="Gothic A1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70992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34741" y="1720519"/>
            <a:ext cx="15463446" cy="1660988"/>
            <a:chOff x="0" y="0"/>
            <a:chExt cx="4072677" cy="4374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72677" cy="437462"/>
            </a:xfrm>
            <a:custGeom>
              <a:avLst/>
              <a:gdLst/>
              <a:ahLst/>
              <a:cxnLst/>
              <a:rect l="l" t="t" r="r" b="b"/>
              <a:pathLst>
                <a:path w="4072677" h="437462">
                  <a:moveTo>
                    <a:pt x="0" y="0"/>
                  </a:moveTo>
                  <a:lnTo>
                    <a:pt x="4072677" y="0"/>
                  </a:lnTo>
                  <a:lnTo>
                    <a:pt x="4072677" y="437462"/>
                  </a:lnTo>
                  <a:lnTo>
                    <a:pt x="0" y="43746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02089" y="3600582"/>
            <a:ext cx="5107226" cy="308645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31857" y="6952448"/>
            <a:ext cx="6065234" cy="313472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80606" y="509030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 Bold"/>
              </a:rPr>
              <a:t>주제 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9813" y="1775382"/>
            <a:ext cx="7340264" cy="73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09" lvl="1" indent="-410205" algn="just">
              <a:lnSpc>
                <a:spcPts val="5319"/>
              </a:lnSpc>
              <a:buFont typeface="Arial"/>
              <a:buChar char="•"/>
            </a:pPr>
            <a:r>
              <a:rPr lang="en-US" sz="3799" spc="-94">
                <a:solidFill>
                  <a:srgbClr val="494949"/>
                </a:solidFill>
                <a:ea typeface="Gothic A1 Medium"/>
              </a:rPr>
              <a:t>도서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12993" y="2108123"/>
            <a:ext cx="14906943" cy="243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3"/>
              </a:lnSpc>
            </a:pPr>
            <a:endParaRPr/>
          </a:p>
          <a:p>
            <a:pPr algn="just">
              <a:lnSpc>
                <a:spcPts val="3723"/>
              </a:lnSpc>
            </a:pPr>
            <a:r>
              <a:rPr lang="en-US" sz="2659" spc="-66">
                <a:solidFill>
                  <a:srgbClr val="494949"/>
                </a:solidFill>
                <a:latin typeface="Gothic A1 Medium"/>
              </a:rPr>
              <a:t>  -  KDC란: 0~999까지 총 1,000개의 숫자로 구성 -&gt; 주류, 강목, 요목, 세목으로 분류 전개</a:t>
            </a:r>
          </a:p>
          <a:p>
            <a:pPr algn="just">
              <a:lnSpc>
                <a:spcPts val="3723"/>
              </a:lnSpc>
            </a:pPr>
            <a:endParaRPr lang="en-US" sz="2659" spc="-66">
              <a:solidFill>
                <a:srgbClr val="494949"/>
              </a:solidFill>
              <a:latin typeface="Gothic A1 Medium"/>
            </a:endParaRPr>
          </a:p>
          <a:p>
            <a:pPr algn="just">
              <a:lnSpc>
                <a:spcPts val="3723"/>
              </a:lnSpc>
            </a:pPr>
            <a:endParaRPr lang="en-US" sz="2659" spc="-66">
              <a:solidFill>
                <a:srgbClr val="494949"/>
              </a:solidFill>
              <a:latin typeface="Gothic A1 Medium"/>
            </a:endParaRPr>
          </a:p>
          <a:p>
            <a:pPr algn="just">
              <a:lnSpc>
                <a:spcPts val="4042"/>
              </a:lnSpc>
            </a:pPr>
            <a:endParaRPr lang="en-US" sz="2659" spc="-66">
              <a:solidFill>
                <a:srgbClr val="494949"/>
              </a:solidFill>
              <a:latin typeface="Gothic A1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947239" y="4153032"/>
            <a:ext cx="6234470" cy="2441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499" dirty="0">
                <a:latin typeface="Open Sauce"/>
              </a:rPr>
              <a:t>- </a:t>
            </a:r>
            <a:r>
              <a:rPr lang="en-US" sz="2499" dirty="0" err="1">
                <a:latin typeface="Open Sauce"/>
              </a:rPr>
              <a:t>주류</a:t>
            </a:r>
            <a:r>
              <a:rPr lang="en-US" sz="2499" dirty="0">
                <a:latin typeface="Open Sauce"/>
              </a:rPr>
              <a:t>: 3자리 수 중 </a:t>
            </a:r>
            <a:r>
              <a:rPr lang="en-US" sz="2499" dirty="0" err="1">
                <a:latin typeface="Open Sauce"/>
              </a:rPr>
              <a:t>첫번째</a:t>
            </a:r>
            <a:r>
              <a:rPr lang="en-US" sz="2499" dirty="0">
                <a:latin typeface="Open Sauce"/>
              </a:rPr>
              <a:t>, </a:t>
            </a:r>
            <a:r>
              <a:rPr lang="en-US" sz="2499" dirty="0" err="1">
                <a:latin typeface="Open Sauce"/>
              </a:rPr>
              <a:t>크게</a:t>
            </a:r>
            <a:r>
              <a:rPr lang="en-US" sz="2499" dirty="0">
                <a:latin typeface="Open Sauce"/>
              </a:rPr>
              <a:t> 0~9까지 </a:t>
            </a:r>
            <a:r>
              <a:rPr lang="en-US" sz="2499" dirty="0" err="1">
                <a:latin typeface="Open Sauce"/>
              </a:rPr>
              <a:t>구분</a:t>
            </a:r>
            <a:r>
              <a:rPr lang="en-US" sz="2499" dirty="0">
                <a:latin typeface="Open Sauce"/>
              </a:rPr>
              <a:t> </a:t>
            </a:r>
          </a:p>
          <a:p>
            <a:pPr algn="just">
              <a:lnSpc>
                <a:spcPts val="3249"/>
              </a:lnSpc>
            </a:pPr>
            <a:r>
              <a:rPr lang="en-US" sz="2499" dirty="0">
                <a:latin typeface="Open Sauce"/>
              </a:rPr>
              <a:t>- </a:t>
            </a:r>
            <a:r>
              <a:rPr lang="en-US" sz="2499" dirty="0" err="1">
                <a:latin typeface="Open Sauce"/>
              </a:rPr>
              <a:t>강목</a:t>
            </a:r>
            <a:r>
              <a:rPr lang="en-US" sz="2499" dirty="0">
                <a:latin typeface="Open Sauce"/>
              </a:rPr>
              <a:t>: 3자리 수 중 </a:t>
            </a:r>
            <a:r>
              <a:rPr lang="en-US" sz="2499" dirty="0" err="1">
                <a:latin typeface="Open Sauce"/>
              </a:rPr>
              <a:t>두번째</a:t>
            </a:r>
            <a:endParaRPr lang="en-US" sz="2499" dirty="0">
              <a:latin typeface="Open Sauce"/>
            </a:endParaRPr>
          </a:p>
          <a:p>
            <a:pPr algn="just">
              <a:lnSpc>
                <a:spcPts val="3249"/>
              </a:lnSpc>
            </a:pPr>
            <a:r>
              <a:rPr lang="en-US" sz="2499" dirty="0">
                <a:latin typeface="Open Sauce"/>
              </a:rPr>
              <a:t>- </a:t>
            </a:r>
            <a:r>
              <a:rPr lang="en-US" sz="2499" dirty="0" err="1">
                <a:latin typeface="Open Sauce"/>
              </a:rPr>
              <a:t>요목</a:t>
            </a:r>
            <a:r>
              <a:rPr lang="en-US" sz="2499" dirty="0">
                <a:latin typeface="Open Sauce"/>
              </a:rPr>
              <a:t>: 3자리 수 중 </a:t>
            </a:r>
            <a:r>
              <a:rPr lang="en-US" sz="2499" dirty="0" err="1">
                <a:latin typeface="Open Sauce"/>
              </a:rPr>
              <a:t>세번째</a:t>
            </a:r>
            <a:endParaRPr lang="en-US" sz="2499" dirty="0">
              <a:latin typeface="Open Sauce"/>
            </a:endParaRPr>
          </a:p>
          <a:p>
            <a:pPr algn="just">
              <a:lnSpc>
                <a:spcPts val="3249"/>
              </a:lnSpc>
            </a:pPr>
            <a:r>
              <a:rPr lang="en-US" sz="2499" dirty="0">
                <a:latin typeface="Open Sauce"/>
              </a:rPr>
              <a:t>- </a:t>
            </a:r>
            <a:r>
              <a:rPr lang="en-US" sz="2499" dirty="0" err="1">
                <a:latin typeface="Open Sauce"/>
              </a:rPr>
              <a:t>세목</a:t>
            </a:r>
            <a:r>
              <a:rPr lang="en-US" sz="2499" dirty="0">
                <a:latin typeface="Open Sauce"/>
              </a:rPr>
              <a:t>: 3자리 </a:t>
            </a:r>
            <a:r>
              <a:rPr lang="en-US" sz="2499" dirty="0" err="1">
                <a:latin typeface="Open Sauce"/>
              </a:rPr>
              <a:t>수에서</a:t>
            </a:r>
            <a:r>
              <a:rPr lang="en-US" sz="2499" dirty="0">
                <a:latin typeface="Open Sauce"/>
              </a:rPr>
              <a:t> 더 </a:t>
            </a:r>
            <a:r>
              <a:rPr lang="en-US" sz="2499" dirty="0" err="1">
                <a:latin typeface="Open Sauce"/>
              </a:rPr>
              <a:t>분류가</a:t>
            </a:r>
            <a:r>
              <a:rPr lang="en-US" sz="2499" dirty="0">
                <a:latin typeface="Open Sauce"/>
              </a:rPr>
              <a:t> </a:t>
            </a:r>
            <a:r>
              <a:rPr lang="en-US" sz="2499" dirty="0" err="1">
                <a:latin typeface="Open Sauce"/>
              </a:rPr>
              <a:t>필요한</a:t>
            </a:r>
            <a:r>
              <a:rPr lang="en-US" sz="2499" dirty="0">
                <a:latin typeface="Open Sauce"/>
              </a:rPr>
              <a:t> </a:t>
            </a:r>
            <a:r>
              <a:rPr lang="en-US" sz="2499" dirty="0" err="1">
                <a:latin typeface="Open Sauce"/>
              </a:rPr>
              <a:t>경우</a:t>
            </a:r>
            <a:endParaRPr lang="en-US" sz="2499" dirty="0">
              <a:latin typeface="Open Sauce"/>
            </a:endParaRP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 dirty="0">
                <a:latin typeface="Open Sauce"/>
              </a:rPr>
              <a:t>          </a:t>
            </a:r>
            <a:r>
              <a:rPr lang="en-US" sz="2499" dirty="0" err="1">
                <a:ea typeface="Open Sauce"/>
              </a:rPr>
              <a:t>소수점</a:t>
            </a:r>
            <a:r>
              <a:rPr lang="en-US" sz="2499" dirty="0">
                <a:ea typeface="Open Sauce"/>
              </a:rPr>
              <a:t> </a:t>
            </a:r>
            <a:r>
              <a:rPr lang="en-US" sz="2499" dirty="0" err="1">
                <a:ea typeface="Open Sauce"/>
              </a:rPr>
              <a:t>자리인</a:t>
            </a:r>
            <a:r>
              <a:rPr lang="en-US" sz="2499" dirty="0">
                <a:ea typeface="Open Sauce"/>
              </a:rPr>
              <a:t> </a:t>
            </a:r>
            <a:r>
              <a:rPr lang="en-US" sz="2499" dirty="0" err="1">
                <a:ea typeface="Open Sauce"/>
              </a:rPr>
              <a:t>세목으로</a:t>
            </a:r>
            <a:r>
              <a:rPr lang="en-US" sz="2499" dirty="0">
                <a:ea typeface="Open Sauce"/>
              </a:rPr>
              <a:t> </a:t>
            </a:r>
            <a:r>
              <a:rPr lang="en-US" sz="2499" dirty="0" err="1">
                <a:ea typeface="Open Sauce"/>
              </a:rPr>
              <a:t>분류</a:t>
            </a:r>
            <a:endParaRPr lang="en-US" sz="2499" dirty="0">
              <a:ea typeface="Open Sauc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48169" y="7458561"/>
            <a:ext cx="5681908" cy="163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499" dirty="0">
                <a:latin typeface="Open Sauce"/>
              </a:rPr>
              <a:t>- </a:t>
            </a:r>
            <a:r>
              <a:rPr lang="en-US" sz="2499" dirty="0" err="1">
                <a:latin typeface="Open Sauce"/>
              </a:rPr>
              <a:t>총류</a:t>
            </a:r>
            <a:r>
              <a:rPr lang="en-US" sz="2499" dirty="0">
                <a:latin typeface="Open Sauce"/>
              </a:rPr>
              <a:t>: </a:t>
            </a:r>
            <a:r>
              <a:rPr lang="en-US" sz="2499" dirty="0" err="1">
                <a:latin typeface="Open Sauce"/>
              </a:rPr>
              <a:t>표준</a:t>
            </a:r>
            <a:r>
              <a:rPr lang="en-US" sz="2499" dirty="0">
                <a:latin typeface="Open Sauce"/>
              </a:rPr>
              <a:t> </a:t>
            </a:r>
            <a:r>
              <a:rPr lang="en-US" sz="2499" dirty="0" err="1">
                <a:latin typeface="Open Sauce"/>
              </a:rPr>
              <a:t>구분표의</a:t>
            </a:r>
            <a:r>
              <a:rPr lang="en-US" sz="2499" dirty="0">
                <a:latin typeface="Open Sauce"/>
              </a:rPr>
              <a:t> </a:t>
            </a:r>
            <a:r>
              <a:rPr lang="en-US" sz="2499" dirty="0" err="1">
                <a:latin typeface="Open Sauce"/>
              </a:rPr>
              <a:t>조기성으로</a:t>
            </a:r>
            <a:r>
              <a:rPr lang="en-US" sz="2499" dirty="0">
                <a:latin typeface="Open Sauce"/>
              </a:rPr>
              <a:t> </a:t>
            </a:r>
            <a:r>
              <a:rPr lang="en-US" sz="2499" dirty="0" err="1">
                <a:latin typeface="Open Sauce"/>
              </a:rPr>
              <a:t>확인</a:t>
            </a:r>
            <a:endParaRPr lang="en-US" sz="2499" dirty="0">
              <a:latin typeface="Open Sauce"/>
            </a:endParaRPr>
          </a:p>
          <a:p>
            <a:pPr algn="just">
              <a:lnSpc>
                <a:spcPts val="3249"/>
              </a:lnSpc>
            </a:pPr>
            <a:r>
              <a:rPr lang="en-US" sz="2499" dirty="0">
                <a:latin typeface="Open Sauce"/>
              </a:rPr>
              <a:t>      할 수 </a:t>
            </a:r>
            <a:r>
              <a:rPr lang="en-US" sz="2499" dirty="0" err="1">
                <a:latin typeface="Open Sauce"/>
              </a:rPr>
              <a:t>있는</a:t>
            </a:r>
            <a:r>
              <a:rPr lang="en-US" sz="2499" dirty="0">
                <a:latin typeface="Open Sauce"/>
              </a:rPr>
              <a:t> </a:t>
            </a:r>
            <a:r>
              <a:rPr lang="en-US" sz="2499" dirty="0" err="1">
                <a:latin typeface="Open Sauce"/>
              </a:rPr>
              <a:t>경우</a:t>
            </a:r>
            <a:r>
              <a:rPr lang="en-US" sz="2499" dirty="0">
                <a:latin typeface="Open Sauce"/>
              </a:rPr>
              <a:t> </a:t>
            </a:r>
            <a:r>
              <a:rPr lang="en-US" sz="2499" dirty="0" err="1">
                <a:latin typeface="Open Sauce"/>
              </a:rPr>
              <a:t>총류에</a:t>
            </a:r>
            <a:r>
              <a:rPr lang="en-US" sz="2499" dirty="0">
                <a:latin typeface="Open Sauce"/>
              </a:rPr>
              <a:t> </a:t>
            </a:r>
            <a:r>
              <a:rPr lang="en-US" sz="2499" dirty="0" err="1">
                <a:latin typeface="Open Sauce"/>
              </a:rPr>
              <a:t>분류</a:t>
            </a:r>
            <a:endParaRPr lang="en-US" sz="2499" dirty="0">
              <a:latin typeface="Open Sauce"/>
            </a:endParaRPr>
          </a:p>
          <a:p>
            <a:pPr algn="just">
              <a:lnSpc>
                <a:spcPts val="3249"/>
              </a:lnSpc>
            </a:pPr>
            <a:r>
              <a:rPr lang="en-US" sz="2499" dirty="0">
                <a:latin typeface="Open Sauce"/>
              </a:rPr>
              <a:t>   -&gt; IT </a:t>
            </a:r>
            <a:r>
              <a:rPr lang="en-US" sz="2499" dirty="0" err="1">
                <a:latin typeface="Open Sauce"/>
              </a:rPr>
              <a:t>도서의</a:t>
            </a:r>
            <a:r>
              <a:rPr lang="en-US" sz="2499" dirty="0">
                <a:latin typeface="Open Sauce"/>
              </a:rPr>
              <a:t> </a:t>
            </a:r>
            <a:r>
              <a:rPr lang="en-US" sz="2499" dirty="0" err="1">
                <a:latin typeface="Open Sauce"/>
              </a:rPr>
              <a:t>경우</a:t>
            </a:r>
            <a:r>
              <a:rPr lang="en-US" sz="2499" dirty="0">
                <a:latin typeface="Open Sauce"/>
              </a:rPr>
              <a:t> : 3~6번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endParaRPr lang="en-US" sz="2499" dirty="0">
              <a:solidFill>
                <a:srgbClr val="80ABFF"/>
              </a:solidFill>
              <a:latin typeface="Open Sauc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4537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71178" y="1799622"/>
            <a:ext cx="6872822" cy="14829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2512" r="2512"/>
          <a:stretch>
            <a:fillRect/>
          </a:stretch>
        </p:blipFill>
        <p:spPr>
          <a:xfrm>
            <a:off x="1867892" y="3282554"/>
            <a:ext cx="6808050" cy="672530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0606" y="58341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"/>
              </a:rPr>
              <a:t>관련 연구 및 사례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5677" y="1960380"/>
            <a:ext cx="7340264" cy="95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7893" lvl="1" indent="-528947" algn="just">
              <a:lnSpc>
                <a:spcPts val="6859"/>
              </a:lnSpc>
              <a:buFont typeface="Arial"/>
              <a:buChar char="•"/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309995" y="3937653"/>
            <a:ext cx="8259494" cy="631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91"/>
              </a:lnSpc>
            </a:pPr>
            <a:r>
              <a:rPr lang="en-US" sz="2916" dirty="0">
                <a:solidFill>
                  <a:srgbClr val="80ABFF"/>
                </a:solidFill>
                <a:latin typeface="Open Sauce"/>
              </a:rPr>
              <a:t> </a:t>
            </a:r>
            <a:r>
              <a:rPr lang="en-US" sz="2916" dirty="0">
                <a:latin typeface="Open Sauce"/>
              </a:rPr>
              <a:t>- </a:t>
            </a:r>
            <a:r>
              <a:rPr lang="en-US" sz="2916" dirty="0" err="1">
                <a:latin typeface="Open Sauce"/>
              </a:rPr>
              <a:t>비대면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서적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공유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서비스</a:t>
            </a:r>
            <a:endParaRPr lang="en-US" sz="2916" dirty="0">
              <a:latin typeface="Open Sauce"/>
            </a:endParaRPr>
          </a:p>
          <a:p>
            <a:pPr algn="just">
              <a:lnSpc>
                <a:spcPts val="3791"/>
              </a:lnSpc>
            </a:pPr>
            <a:endParaRPr lang="en-US" sz="2916" dirty="0">
              <a:latin typeface="Open Sauce"/>
            </a:endParaRPr>
          </a:p>
          <a:p>
            <a:pPr algn="just">
              <a:lnSpc>
                <a:spcPts val="3791"/>
              </a:lnSpc>
            </a:pPr>
            <a:r>
              <a:rPr lang="en-US" sz="2916" dirty="0">
                <a:latin typeface="Open Sauce"/>
              </a:rPr>
              <a:t> - </a:t>
            </a:r>
            <a:r>
              <a:rPr lang="en-US" sz="2916" dirty="0" err="1">
                <a:ea typeface="Open Sauce"/>
              </a:rPr>
              <a:t>자신의</a:t>
            </a:r>
            <a:r>
              <a:rPr lang="en-US" sz="2916" dirty="0">
                <a:ea typeface="Open Sauce"/>
              </a:rPr>
              <a:t> 책 </a:t>
            </a:r>
            <a:r>
              <a:rPr lang="en-US" sz="2916" dirty="0" err="1">
                <a:ea typeface="Open Sauce"/>
              </a:rPr>
              <a:t>등록</a:t>
            </a:r>
            <a:r>
              <a:rPr lang="en-US" sz="2916" dirty="0">
                <a:ea typeface="Open Sauce"/>
              </a:rPr>
              <a:t> 후 </a:t>
            </a:r>
            <a:r>
              <a:rPr lang="en-US" sz="2916" dirty="0" err="1">
                <a:ea typeface="Open Sauce"/>
              </a:rPr>
              <a:t>대여해주기</a:t>
            </a:r>
            <a:r>
              <a:rPr lang="en-US" sz="2916" dirty="0">
                <a:ea typeface="Open Sauce"/>
              </a:rPr>
              <a:t> </a:t>
            </a:r>
            <a:r>
              <a:rPr lang="en-US" sz="2916" dirty="0" err="1">
                <a:ea typeface="Open Sauce"/>
              </a:rPr>
              <a:t>가능</a:t>
            </a:r>
            <a:r>
              <a:rPr lang="en-US" sz="2916" dirty="0">
                <a:ea typeface="Open Sauce"/>
              </a:rPr>
              <a:t> -&gt; </a:t>
            </a:r>
            <a:r>
              <a:rPr lang="en-US" sz="2916" dirty="0" err="1">
                <a:ea typeface="Open Sauce"/>
              </a:rPr>
              <a:t>포인트</a:t>
            </a:r>
            <a:r>
              <a:rPr lang="en-US" sz="2916" dirty="0">
                <a:ea typeface="Open Sauce"/>
              </a:rPr>
              <a:t> </a:t>
            </a:r>
            <a:r>
              <a:rPr lang="en-US" sz="2916" dirty="0" err="1">
                <a:ea typeface="Open Sauce"/>
              </a:rPr>
              <a:t>지급</a:t>
            </a:r>
            <a:endParaRPr lang="en-US" sz="2916" dirty="0">
              <a:ea typeface="Open Sauce"/>
            </a:endParaRPr>
          </a:p>
          <a:p>
            <a:pPr algn="just">
              <a:lnSpc>
                <a:spcPts val="3791"/>
              </a:lnSpc>
            </a:pPr>
            <a:endParaRPr lang="en-US" sz="2916" dirty="0">
              <a:ea typeface="Open Sauce"/>
            </a:endParaRPr>
          </a:p>
          <a:p>
            <a:pPr algn="just">
              <a:lnSpc>
                <a:spcPts val="3791"/>
              </a:lnSpc>
            </a:pPr>
            <a:r>
              <a:rPr lang="en-US" sz="2916" dirty="0">
                <a:latin typeface="Open Sauce"/>
              </a:rPr>
              <a:t> - </a:t>
            </a:r>
            <a:r>
              <a:rPr lang="en-US" sz="2916" dirty="0">
                <a:ea typeface="Open Sauce"/>
              </a:rPr>
              <a:t>책 </a:t>
            </a:r>
            <a:r>
              <a:rPr lang="en-US" sz="2916" dirty="0" err="1">
                <a:ea typeface="Open Sauce"/>
              </a:rPr>
              <a:t>대여하면</a:t>
            </a:r>
            <a:r>
              <a:rPr lang="en-US" sz="2916" dirty="0">
                <a:ea typeface="Open Sauce"/>
              </a:rPr>
              <a:t> 집 </a:t>
            </a:r>
            <a:r>
              <a:rPr lang="en-US" sz="2916" dirty="0" err="1">
                <a:ea typeface="Open Sauce"/>
              </a:rPr>
              <a:t>앞으로</a:t>
            </a:r>
            <a:r>
              <a:rPr lang="en-US" sz="2916" dirty="0">
                <a:ea typeface="Open Sauce"/>
              </a:rPr>
              <a:t> </a:t>
            </a:r>
            <a:r>
              <a:rPr lang="en-US" sz="2916" dirty="0" err="1">
                <a:ea typeface="Open Sauce"/>
              </a:rPr>
              <a:t>배송</a:t>
            </a:r>
            <a:r>
              <a:rPr lang="en-US" sz="2916" dirty="0">
                <a:ea typeface="Open Sauce"/>
              </a:rPr>
              <a:t>, </a:t>
            </a:r>
            <a:r>
              <a:rPr lang="en-US" sz="2916" dirty="0" err="1">
                <a:ea typeface="Open Sauce"/>
              </a:rPr>
              <a:t>수거</a:t>
            </a:r>
            <a:endParaRPr lang="en-US" sz="2916" dirty="0">
              <a:ea typeface="Open Sauce"/>
            </a:endParaRPr>
          </a:p>
          <a:p>
            <a:pPr algn="just">
              <a:lnSpc>
                <a:spcPts val="3791"/>
              </a:lnSpc>
            </a:pPr>
            <a:endParaRPr lang="en-US" sz="2916" dirty="0">
              <a:ea typeface="Open Sauce"/>
            </a:endParaRPr>
          </a:p>
          <a:p>
            <a:pPr algn="just">
              <a:lnSpc>
                <a:spcPts val="3791"/>
              </a:lnSpc>
            </a:pPr>
            <a:r>
              <a:rPr lang="en-US" sz="2916" dirty="0">
                <a:latin typeface="Open Sauce"/>
              </a:rPr>
              <a:t> - </a:t>
            </a:r>
            <a:r>
              <a:rPr lang="en-US" sz="2916" dirty="0" err="1">
                <a:ea typeface="Open Sauce"/>
              </a:rPr>
              <a:t>연령별</a:t>
            </a:r>
            <a:r>
              <a:rPr lang="en-US" sz="2916" dirty="0">
                <a:ea typeface="Open Sauce"/>
              </a:rPr>
              <a:t> 책 </a:t>
            </a:r>
            <a:r>
              <a:rPr lang="en-US" sz="2916" dirty="0" err="1">
                <a:ea typeface="Open Sauce"/>
              </a:rPr>
              <a:t>추천</a:t>
            </a:r>
            <a:endParaRPr lang="en-US" sz="2916" dirty="0">
              <a:ea typeface="Open Sauce"/>
            </a:endParaRPr>
          </a:p>
          <a:p>
            <a:pPr algn="just">
              <a:lnSpc>
                <a:spcPts val="3791"/>
              </a:lnSpc>
            </a:pPr>
            <a:endParaRPr lang="en-US" sz="2916" dirty="0">
              <a:ea typeface="Open Sauce"/>
            </a:endParaRPr>
          </a:p>
          <a:p>
            <a:pPr algn="just">
              <a:lnSpc>
                <a:spcPts val="3791"/>
              </a:lnSpc>
            </a:pPr>
            <a:r>
              <a:rPr lang="en-US" sz="2916" dirty="0">
                <a:latin typeface="Open Sauce"/>
              </a:rPr>
              <a:t> - </a:t>
            </a:r>
            <a:r>
              <a:rPr lang="en-US" sz="2916" dirty="0" err="1">
                <a:ea typeface="Open Sauce"/>
              </a:rPr>
              <a:t>맞춤</a:t>
            </a:r>
            <a:r>
              <a:rPr lang="en-US" sz="2916" dirty="0">
                <a:ea typeface="Open Sauce"/>
              </a:rPr>
              <a:t> </a:t>
            </a:r>
            <a:r>
              <a:rPr lang="en-US" sz="2916" dirty="0" err="1">
                <a:ea typeface="Open Sauce"/>
              </a:rPr>
              <a:t>도서</a:t>
            </a:r>
            <a:r>
              <a:rPr lang="en-US" sz="2916" dirty="0">
                <a:ea typeface="Open Sauce"/>
              </a:rPr>
              <a:t> </a:t>
            </a:r>
            <a:r>
              <a:rPr lang="en-US" sz="2916" dirty="0" err="1">
                <a:ea typeface="Open Sauce"/>
              </a:rPr>
              <a:t>설정하면</a:t>
            </a:r>
            <a:r>
              <a:rPr lang="en-US" sz="2916" dirty="0">
                <a:ea typeface="Open Sauce"/>
              </a:rPr>
              <a:t> </a:t>
            </a:r>
            <a:r>
              <a:rPr lang="en-US" sz="2916" dirty="0" err="1">
                <a:ea typeface="Open Sauce"/>
              </a:rPr>
              <a:t>서적</a:t>
            </a:r>
            <a:r>
              <a:rPr lang="en-US" sz="2916" dirty="0">
                <a:ea typeface="Open Sauce"/>
              </a:rPr>
              <a:t> </a:t>
            </a:r>
            <a:r>
              <a:rPr lang="en-US" sz="2916" dirty="0" err="1">
                <a:ea typeface="Open Sauce"/>
              </a:rPr>
              <a:t>맞춤</a:t>
            </a:r>
            <a:r>
              <a:rPr lang="en-US" sz="2916" dirty="0">
                <a:ea typeface="Open Sauce"/>
              </a:rPr>
              <a:t> </a:t>
            </a:r>
            <a:r>
              <a:rPr lang="en-US" sz="2916" dirty="0" err="1">
                <a:ea typeface="Open Sauce"/>
              </a:rPr>
              <a:t>추천</a:t>
            </a:r>
            <a:endParaRPr lang="en-US" sz="2916" dirty="0">
              <a:ea typeface="Open Sauce"/>
            </a:endParaRPr>
          </a:p>
          <a:p>
            <a:pPr algn="just">
              <a:lnSpc>
                <a:spcPts val="3791"/>
              </a:lnSpc>
            </a:pPr>
            <a:endParaRPr lang="en-US" sz="2916" dirty="0">
              <a:ea typeface="Open Sauce"/>
            </a:endParaRPr>
          </a:p>
          <a:p>
            <a:pPr algn="just">
              <a:lnSpc>
                <a:spcPts val="3791"/>
              </a:lnSpc>
            </a:pPr>
            <a:r>
              <a:rPr lang="en-US" sz="2916" dirty="0">
                <a:latin typeface="Open Sauce"/>
              </a:rPr>
              <a:t> - </a:t>
            </a:r>
            <a:r>
              <a:rPr lang="en-US" sz="2916" dirty="0" err="1">
                <a:ea typeface="Open Sauce"/>
              </a:rPr>
              <a:t>전공서적</a:t>
            </a:r>
            <a:r>
              <a:rPr lang="en-US" sz="2916" dirty="0">
                <a:ea typeface="Open Sauce"/>
              </a:rPr>
              <a:t> </a:t>
            </a:r>
            <a:r>
              <a:rPr lang="en-US" sz="2916" dirty="0" err="1">
                <a:ea typeface="Open Sauce"/>
              </a:rPr>
              <a:t>존재</a:t>
            </a:r>
            <a:r>
              <a:rPr lang="en-US" sz="2916" dirty="0">
                <a:ea typeface="Open Sauce"/>
              </a:rPr>
              <a:t> x</a:t>
            </a:r>
          </a:p>
          <a:p>
            <a:pPr algn="just">
              <a:lnSpc>
                <a:spcPts val="3791"/>
              </a:lnSpc>
              <a:spcBef>
                <a:spcPct val="0"/>
              </a:spcBef>
            </a:pPr>
            <a:endParaRPr lang="en-US" sz="2916" dirty="0">
              <a:solidFill>
                <a:srgbClr val="80ABFF"/>
              </a:solidFill>
              <a:ea typeface="Open Sauc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4537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55490" y="1632982"/>
            <a:ext cx="6854505" cy="11802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57186" y="3032778"/>
            <a:ext cx="3486679" cy="695100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l="6445" r="1209"/>
          <a:stretch>
            <a:fillRect/>
          </a:stretch>
        </p:blipFill>
        <p:spPr>
          <a:xfrm>
            <a:off x="5610047" y="3032778"/>
            <a:ext cx="3065895" cy="695100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80606" y="58341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"/>
              </a:rPr>
              <a:t>관련 연구 및 사례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5677" y="1624369"/>
            <a:ext cx="7340264" cy="95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59"/>
              </a:lnSpc>
            </a:pPr>
            <a:r>
              <a:rPr lang="en-US" sz="4899" spc="-122">
                <a:solidFill>
                  <a:srgbClr val="494949"/>
                </a:solidFill>
                <a:latin typeface="Gothic A1 Medium Bold"/>
              </a:rPr>
              <a:t>   2.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9995" y="3004203"/>
            <a:ext cx="8259494" cy="631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91"/>
              </a:lnSpc>
            </a:pPr>
            <a:r>
              <a:rPr lang="en-US" sz="2916" dirty="0">
                <a:solidFill>
                  <a:srgbClr val="80ABFF"/>
                </a:solidFill>
                <a:latin typeface="Open Sauce"/>
              </a:rPr>
              <a:t> </a:t>
            </a:r>
            <a:r>
              <a:rPr lang="en-US" sz="2916" dirty="0">
                <a:latin typeface="Open Sauce"/>
              </a:rPr>
              <a:t>- </a:t>
            </a:r>
            <a:r>
              <a:rPr lang="en-US" sz="2916" dirty="0" err="1">
                <a:latin typeface="Open Sauce"/>
              </a:rPr>
              <a:t>비대면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서적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공유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서비스</a:t>
            </a:r>
            <a:endParaRPr lang="en-US" sz="2916" dirty="0">
              <a:latin typeface="Open Sauce"/>
            </a:endParaRPr>
          </a:p>
          <a:p>
            <a:pPr algn="just">
              <a:lnSpc>
                <a:spcPts val="3791"/>
              </a:lnSpc>
            </a:pPr>
            <a:endParaRPr lang="en-US" sz="2916" dirty="0">
              <a:latin typeface="Open Sauce"/>
            </a:endParaRPr>
          </a:p>
          <a:p>
            <a:pPr algn="just">
              <a:lnSpc>
                <a:spcPts val="3791"/>
              </a:lnSpc>
            </a:pPr>
            <a:r>
              <a:rPr lang="en-US" sz="2916" dirty="0">
                <a:latin typeface="Open Sauce"/>
              </a:rPr>
              <a:t> - </a:t>
            </a:r>
            <a:r>
              <a:rPr lang="en-US" sz="2916" dirty="0" err="1">
                <a:latin typeface="Open Sauce"/>
              </a:rPr>
              <a:t>회원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등급</a:t>
            </a:r>
            <a:r>
              <a:rPr lang="en-US" sz="2916" dirty="0">
                <a:latin typeface="Open Sauce"/>
              </a:rPr>
              <a:t> 별 </a:t>
            </a:r>
            <a:r>
              <a:rPr lang="en-US" sz="2916" dirty="0" err="1">
                <a:latin typeface="Open Sauce"/>
              </a:rPr>
              <a:t>대여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조건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차이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존재</a:t>
            </a:r>
            <a:endParaRPr lang="en-US" sz="2916" dirty="0">
              <a:latin typeface="Open Sauce"/>
            </a:endParaRPr>
          </a:p>
          <a:p>
            <a:pPr algn="just">
              <a:lnSpc>
                <a:spcPts val="3791"/>
              </a:lnSpc>
            </a:pPr>
            <a:endParaRPr lang="en-US" sz="2916" dirty="0">
              <a:latin typeface="Open Sauce"/>
            </a:endParaRPr>
          </a:p>
          <a:p>
            <a:pPr algn="just">
              <a:lnSpc>
                <a:spcPts val="3791"/>
              </a:lnSpc>
            </a:pPr>
            <a:r>
              <a:rPr lang="en-US" sz="2916" dirty="0">
                <a:latin typeface="Open Sauce"/>
              </a:rPr>
              <a:t> - 책 </a:t>
            </a:r>
            <a:r>
              <a:rPr lang="en-US" sz="2916" dirty="0" err="1">
                <a:latin typeface="Open Sauce"/>
              </a:rPr>
              <a:t>대여하면</a:t>
            </a:r>
            <a:r>
              <a:rPr lang="en-US" sz="2916" dirty="0">
                <a:latin typeface="Open Sauce"/>
              </a:rPr>
              <a:t> 집 </a:t>
            </a:r>
            <a:r>
              <a:rPr lang="en-US" sz="2916" dirty="0" err="1">
                <a:latin typeface="Open Sauce"/>
              </a:rPr>
              <a:t>앞으로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배송</a:t>
            </a:r>
            <a:r>
              <a:rPr lang="en-US" sz="2916" dirty="0">
                <a:latin typeface="Open Sauce"/>
              </a:rPr>
              <a:t>, </a:t>
            </a:r>
            <a:r>
              <a:rPr lang="en-US" sz="2916" dirty="0" err="1">
                <a:latin typeface="Open Sauce"/>
              </a:rPr>
              <a:t>수거</a:t>
            </a:r>
            <a:endParaRPr lang="en-US" sz="2916" dirty="0">
              <a:latin typeface="Open Sauce"/>
            </a:endParaRPr>
          </a:p>
          <a:p>
            <a:pPr algn="just">
              <a:lnSpc>
                <a:spcPts val="3791"/>
              </a:lnSpc>
            </a:pPr>
            <a:endParaRPr lang="en-US" sz="2916" dirty="0">
              <a:latin typeface="Open Sauce"/>
            </a:endParaRPr>
          </a:p>
          <a:p>
            <a:pPr algn="just">
              <a:lnSpc>
                <a:spcPts val="3791"/>
              </a:lnSpc>
            </a:pPr>
            <a:r>
              <a:rPr lang="en-US" sz="2916" dirty="0">
                <a:latin typeface="Open Sauce"/>
              </a:rPr>
              <a:t> - </a:t>
            </a:r>
            <a:r>
              <a:rPr lang="en-US" sz="2916" dirty="0" err="1">
                <a:latin typeface="Open Sauce"/>
              </a:rPr>
              <a:t>장르</a:t>
            </a:r>
            <a:r>
              <a:rPr lang="en-US" sz="2916" dirty="0">
                <a:latin typeface="Open Sauce"/>
              </a:rPr>
              <a:t> 별 책 </a:t>
            </a:r>
            <a:r>
              <a:rPr lang="en-US" sz="2916" dirty="0" err="1">
                <a:latin typeface="Open Sauce"/>
              </a:rPr>
              <a:t>분류</a:t>
            </a:r>
            <a:endParaRPr lang="en-US" sz="2916" dirty="0">
              <a:latin typeface="Open Sauce"/>
            </a:endParaRPr>
          </a:p>
          <a:p>
            <a:pPr algn="just">
              <a:lnSpc>
                <a:spcPts val="3791"/>
              </a:lnSpc>
            </a:pPr>
            <a:endParaRPr lang="en-US" sz="2916" dirty="0">
              <a:latin typeface="Open Sauce"/>
            </a:endParaRPr>
          </a:p>
          <a:p>
            <a:pPr algn="just">
              <a:lnSpc>
                <a:spcPts val="3791"/>
              </a:lnSpc>
            </a:pPr>
            <a:r>
              <a:rPr lang="en-US" sz="2916" dirty="0">
                <a:latin typeface="Open Sauce"/>
              </a:rPr>
              <a:t> - </a:t>
            </a:r>
            <a:r>
              <a:rPr lang="en-US" sz="2916" dirty="0" err="1">
                <a:latin typeface="Open Sauce"/>
              </a:rPr>
              <a:t>서적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대여</a:t>
            </a:r>
            <a:r>
              <a:rPr lang="en-US" sz="2916" dirty="0">
                <a:latin typeface="Open Sauce"/>
              </a:rPr>
              <a:t> 시 </a:t>
            </a:r>
            <a:r>
              <a:rPr lang="en-US" sz="2916" dirty="0" err="1">
                <a:latin typeface="Open Sauce"/>
              </a:rPr>
              <a:t>감상평</a:t>
            </a:r>
            <a:r>
              <a:rPr lang="en-US" sz="2916" dirty="0">
                <a:latin typeface="Open Sauce"/>
              </a:rPr>
              <a:t>, </a:t>
            </a:r>
            <a:r>
              <a:rPr lang="en-US" sz="2916" dirty="0" err="1">
                <a:latin typeface="Open Sauce"/>
              </a:rPr>
              <a:t>제공자가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책에서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인상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깊은</a:t>
            </a:r>
            <a:r>
              <a:rPr lang="en-US" sz="2916" dirty="0">
                <a:latin typeface="Open Sauce"/>
              </a:rPr>
              <a:t> 부        분, 책 </a:t>
            </a:r>
            <a:r>
              <a:rPr lang="en-US" sz="2916" dirty="0" err="1">
                <a:latin typeface="Open Sauce"/>
              </a:rPr>
              <a:t>시리즈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확인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가능</a:t>
            </a:r>
            <a:endParaRPr lang="en-US" sz="2916" dirty="0">
              <a:latin typeface="Open Sauce"/>
            </a:endParaRPr>
          </a:p>
          <a:p>
            <a:pPr algn="just">
              <a:lnSpc>
                <a:spcPts val="3791"/>
              </a:lnSpc>
            </a:pPr>
            <a:endParaRPr lang="en-US" sz="2916" dirty="0">
              <a:latin typeface="Open Sauce"/>
            </a:endParaRPr>
          </a:p>
          <a:p>
            <a:pPr algn="just">
              <a:lnSpc>
                <a:spcPts val="3791"/>
              </a:lnSpc>
            </a:pPr>
            <a:r>
              <a:rPr lang="en-US" sz="2916" dirty="0">
                <a:latin typeface="Open Sauce"/>
              </a:rPr>
              <a:t> - </a:t>
            </a:r>
            <a:r>
              <a:rPr lang="en-US" sz="2916" dirty="0" err="1">
                <a:ea typeface="Open Sauce"/>
              </a:rPr>
              <a:t>전공</a:t>
            </a:r>
            <a:r>
              <a:rPr lang="en-US" sz="2916" dirty="0">
                <a:ea typeface="Open Sauce"/>
              </a:rPr>
              <a:t> </a:t>
            </a:r>
            <a:r>
              <a:rPr lang="en-US" sz="2916" dirty="0" err="1">
                <a:ea typeface="Open Sauce"/>
              </a:rPr>
              <a:t>서적</a:t>
            </a:r>
            <a:r>
              <a:rPr lang="en-US" sz="2916" dirty="0">
                <a:ea typeface="Open Sauce"/>
              </a:rPr>
              <a:t> </a:t>
            </a:r>
            <a:r>
              <a:rPr lang="en-US" sz="2916" dirty="0" err="1">
                <a:ea typeface="Open Sauce"/>
              </a:rPr>
              <a:t>존재</a:t>
            </a:r>
            <a:r>
              <a:rPr lang="en-US" sz="2916" dirty="0">
                <a:ea typeface="Open Sauce"/>
              </a:rPr>
              <a:t> x</a:t>
            </a:r>
          </a:p>
          <a:p>
            <a:pPr algn="just">
              <a:lnSpc>
                <a:spcPts val="3791"/>
              </a:lnSpc>
              <a:spcBef>
                <a:spcPct val="0"/>
              </a:spcBef>
            </a:pPr>
            <a:endParaRPr lang="en-US" sz="2916" dirty="0">
              <a:solidFill>
                <a:srgbClr val="80ABFF"/>
              </a:solidFill>
              <a:ea typeface="Open Sau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99531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67997" y="1498855"/>
            <a:ext cx="4011516" cy="15281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91608" y="3027052"/>
            <a:ext cx="5807709" cy="34962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342219" y="6742407"/>
            <a:ext cx="5469585" cy="34024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80606" y="637568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"/>
              </a:rPr>
              <a:t>관련 연구 및 사례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5677" y="1618643"/>
            <a:ext cx="7340264" cy="95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59"/>
              </a:lnSpc>
            </a:pPr>
            <a:r>
              <a:rPr lang="en-US" sz="4899" spc="-122">
                <a:solidFill>
                  <a:srgbClr val="494949"/>
                </a:solidFill>
                <a:latin typeface="Gothic A1 Medium Bold"/>
              </a:rPr>
              <a:t>   3.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50926" y="3027051"/>
            <a:ext cx="8259494" cy="533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91"/>
              </a:lnSpc>
            </a:pPr>
            <a:r>
              <a:rPr lang="en-US" sz="2916" dirty="0">
                <a:solidFill>
                  <a:srgbClr val="80ABFF"/>
                </a:solidFill>
                <a:latin typeface="Open Sauce"/>
              </a:rPr>
              <a:t> </a:t>
            </a:r>
            <a:r>
              <a:rPr lang="en-US" sz="2916" dirty="0">
                <a:latin typeface="Open Sauce"/>
              </a:rPr>
              <a:t>- </a:t>
            </a:r>
            <a:r>
              <a:rPr lang="en-US" sz="2916" dirty="0" err="1">
                <a:latin typeface="Open Sauce"/>
              </a:rPr>
              <a:t>비대면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서적</a:t>
            </a:r>
            <a:r>
              <a:rPr lang="en-US" sz="2916" dirty="0">
                <a:latin typeface="Open Sauce"/>
              </a:rPr>
              <a:t> 대 </a:t>
            </a:r>
            <a:r>
              <a:rPr lang="en-US" sz="2916" dirty="0" err="1">
                <a:latin typeface="Open Sauce"/>
              </a:rPr>
              <a:t>서비스</a:t>
            </a:r>
            <a:endParaRPr lang="en-US" sz="2916" dirty="0">
              <a:latin typeface="Open Sauce"/>
            </a:endParaRPr>
          </a:p>
          <a:p>
            <a:pPr algn="just">
              <a:lnSpc>
                <a:spcPts val="3791"/>
              </a:lnSpc>
            </a:pPr>
            <a:endParaRPr lang="en-US" sz="2916" dirty="0">
              <a:latin typeface="Open Sauce"/>
            </a:endParaRPr>
          </a:p>
          <a:p>
            <a:pPr algn="just">
              <a:lnSpc>
                <a:spcPts val="3791"/>
              </a:lnSpc>
            </a:pPr>
            <a:r>
              <a:rPr lang="en-US" sz="2916" dirty="0">
                <a:latin typeface="Open Sauce"/>
              </a:rPr>
              <a:t> - </a:t>
            </a:r>
            <a:r>
              <a:rPr lang="en-US" sz="2916" dirty="0" err="1">
                <a:latin typeface="Open Sauce"/>
              </a:rPr>
              <a:t>웹사이트만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존재</a:t>
            </a:r>
            <a:endParaRPr lang="en-US" sz="2916" dirty="0">
              <a:latin typeface="Open Sauce"/>
            </a:endParaRPr>
          </a:p>
          <a:p>
            <a:pPr algn="just">
              <a:lnSpc>
                <a:spcPts val="3791"/>
              </a:lnSpc>
            </a:pPr>
            <a:endParaRPr lang="en-US" sz="2916" dirty="0">
              <a:latin typeface="Open Sauce"/>
            </a:endParaRPr>
          </a:p>
          <a:p>
            <a:pPr algn="just">
              <a:lnSpc>
                <a:spcPts val="3791"/>
              </a:lnSpc>
            </a:pPr>
            <a:r>
              <a:rPr lang="en-US" sz="2916" dirty="0">
                <a:latin typeface="Open Sauce"/>
              </a:rPr>
              <a:t> - 책 </a:t>
            </a:r>
            <a:r>
              <a:rPr lang="en-US" sz="2916" dirty="0" err="1">
                <a:latin typeface="Open Sauce"/>
              </a:rPr>
              <a:t>대여하면</a:t>
            </a:r>
            <a:r>
              <a:rPr lang="en-US" sz="2916" dirty="0">
                <a:latin typeface="Open Sauce"/>
              </a:rPr>
              <a:t> 집 </a:t>
            </a:r>
            <a:r>
              <a:rPr lang="en-US" sz="2916" dirty="0" err="1">
                <a:latin typeface="Open Sauce"/>
              </a:rPr>
              <a:t>앞으로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배송</a:t>
            </a:r>
            <a:r>
              <a:rPr lang="en-US" sz="2916" dirty="0">
                <a:latin typeface="Open Sauce"/>
              </a:rPr>
              <a:t>, </a:t>
            </a:r>
            <a:r>
              <a:rPr lang="en-US" sz="2916" dirty="0" err="1">
                <a:latin typeface="Open Sauce"/>
              </a:rPr>
              <a:t>수거</a:t>
            </a:r>
            <a:endParaRPr lang="en-US" sz="2916" dirty="0">
              <a:latin typeface="Open Sauce"/>
            </a:endParaRPr>
          </a:p>
          <a:p>
            <a:pPr algn="just">
              <a:lnSpc>
                <a:spcPts val="3791"/>
              </a:lnSpc>
            </a:pPr>
            <a:endParaRPr lang="en-US" sz="2916" dirty="0">
              <a:latin typeface="Open Sauce"/>
            </a:endParaRPr>
          </a:p>
          <a:p>
            <a:pPr algn="just">
              <a:lnSpc>
                <a:spcPts val="3791"/>
              </a:lnSpc>
            </a:pPr>
            <a:r>
              <a:rPr lang="en-US" sz="2916" dirty="0">
                <a:latin typeface="Open Sauce"/>
              </a:rPr>
              <a:t> - </a:t>
            </a:r>
            <a:r>
              <a:rPr lang="en-US" sz="2916" dirty="0" err="1">
                <a:latin typeface="Open Sauce"/>
              </a:rPr>
              <a:t>리틀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코리아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내에서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책을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대여해주는</a:t>
            </a:r>
            <a:r>
              <a:rPr lang="en-US" sz="2916" dirty="0">
                <a:latin typeface="Open Sauce"/>
              </a:rPr>
              <a:t> </a:t>
            </a:r>
            <a:r>
              <a:rPr lang="en-US" sz="2916" dirty="0" err="1">
                <a:latin typeface="Open Sauce"/>
              </a:rPr>
              <a:t>서비스</a:t>
            </a:r>
            <a:r>
              <a:rPr lang="en-US" sz="2916" dirty="0">
                <a:latin typeface="Open Sauce"/>
              </a:rPr>
              <a:t>(1대1 x)</a:t>
            </a:r>
          </a:p>
          <a:p>
            <a:pPr algn="just">
              <a:lnSpc>
                <a:spcPts val="3791"/>
              </a:lnSpc>
            </a:pPr>
            <a:endParaRPr lang="en-US" sz="2916" dirty="0">
              <a:latin typeface="Open Sauce"/>
            </a:endParaRPr>
          </a:p>
          <a:p>
            <a:pPr algn="just">
              <a:lnSpc>
                <a:spcPts val="3791"/>
              </a:lnSpc>
            </a:pPr>
            <a:r>
              <a:rPr lang="en-US" sz="2916" dirty="0">
                <a:latin typeface="Open Sauce"/>
              </a:rPr>
              <a:t> - </a:t>
            </a:r>
            <a:r>
              <a:rPr lang="en-US" sz="2916" dirty="0" err="1">
                <a:ea typeface="Open Sauce"/>
              </a:rPr>
              <a:t>전공</a:t>
            </a:r>
            <a:r>
              <a:rPr lang="en-US" sz="2916" dirty="0">
                <a:ea typeface="Open Sauce"/>
              </a:rPr>
              <a:t> </a:t>
            </a:r>
            <a:r>
              <a:rPr lang="en-US" sz="2916" dirty="0" err="1">
                <a:ea typeface="Open Sauce"/>
              </a:rPr>
              <a:t>서적</a:t>
            </a:r>
            <a:r>
              <a:rPr lang="en-US" sz="2916" dirty="0">
                <a:ea typeface="Open Sauce"/>
              </a:rPr>
              <a:t> </a:t>
            </a:r>
            <a:r>
              <a:rPr lang="en-US" sz="2916" dirty="0" err="1">
                <a:ea typeface="Open Sauce"/>
              </a:rPr>
              <a:t>존재</a:t>
            </a:r>
            <a:r>
              <a:rPr lang="en-US" sz="2916" dirty="0">
                <a:ea typeface="Open Sauce"/>
              </a:rPr>
              <a:t> x</a:t>
            </a:r>
          </a:p>
          <a:p>
            <a:pPr algn="just">
              <a:lnSpc>
                <a:spcPts val="3791"/>
              </a:lnSpc>
              <a:spcBef>
                <a:spcPct val="0"/>
              </a:spcBef>
            </a:pPr>
            <a:endParaRPr lang="en-US" sz="2916" dirty="0">
              <a:solidFill>
                <a:srgbClr val="80ABFF"/>
              </a:solidFill>
              <a:ea typeface="Open Sauc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80A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4537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3599" y="3450897"/>
            <a:ext cx="15060803" cy="579402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80606" y="583416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80ABFF"/>
                </a:solidFill>
                <a:ea typeface="Gothic A1 Bold"/>
              </a:rPr>
              <a:t>관련 연구 및 사례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35677" y="2040741"/>
            <a:ext cx="12104065" cy="73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09" lvl="1" indent="-410205" algn="just">
              <a:lnSpc>
                <a:spcPts val="5319"/>
              </a:lnSpc>
              <a:buFont typeface="Arial"/>
              <a:buChar char="•"/>
            </a:pPr>
            <a:r>
              <a:rPr lang="en-US" sz="3799" spc="-94">
                <a:solidFill>
                  <a:srgbClr val="494949"/>
                </a:solidFill>
                <a:ea typeface="Gothic A1 Medium Bold"/>
              </a:rPr>
              <a:t>사례들과 내 손 안의 도서관 비교 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1721</Words>
  <Application>Microsoft Office PowerPoint</Application>
  <PresentationFormat>사용자 지정</PresentationFormat>
  <Paragraphs>253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Gothic A1 Black</vt:lpstr>
      <vt:lpstr>Gothic A1 Bold Bold</vt:lpstr>
      <vt:lpstr>Gothic A1 Bold</vt:lpstr>
      <vt:lpstr>Arial</vt:lpstr>
      <vt:lpstr>Gothic A1 Medium Bold</vt:lpstr>
      <vt:lpstr>Gothic A1 Light Bold</vt:lpstr>
      <vt:lpstr>Calibri</vt:lpstr>
      <vt:lpstr>Open Sauce</vt:lpstr>
      <vt:lpstr>Gothic A1 Black Bold</vt:lpstr>
      <vt:lpstr>Gothic A1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하늘색 테마의 온라인 쇼핑몰 보고서 프레젠테이션</dc:title>
  <dc:creator>이다희</dc:creator>
  <cp:lastModifiedBy>이다희(2019158024)</cp:lastModifiedBy>
  <cp:revision>3</cp:revision>
  <dcterms:created xsi:type="dcterms:W3CDTF">2006-08-16T00:00:00Z</dcterms:created>
  <dcterms:modified xsi:type="dcterms:W3CDTF">2022-12-28T01:03:45Z</dcterms:modified>
  <dc:identifier>DAFVd9a8VXQ</dc:identifier>
</cp:coreProperties>
</file>